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omments/comment1.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6"/>
  </p:notesMasterIdLst>
  <p:sldIdLst>
    <p:sldId id="348" r:id="rId2"/>
    <p:sldId id="349" r:id="rId3"/>
    <p:sldId id="350" r:id="rId4"/>
    <p:sldId id="351" r:id="rId5"/>
    <p:sldId id="346" r:id="rId6"/>
    <p:sldId id="342" r:id="rId7"/>
    <p:sldId id="306" r:id="rId8"/>
    <p:sldId id="329" r:id="rId9"/>
    <p:sldId id="330" r:id="rId10"/>
    <p:sldId id="307" r:id="rId11"/>
    <p:sldId id="308" r:id="rId12"/>
    <p:sldId id="309" r:id="rId13"/>
    <p:sldId id="345" r:id="rId14"/>
    <p:sldId id="310" r:id="rId15"/>
    <p:sldId id="311" r:id="rId16"/>
    <p:sldId id="312" r:id="rId17"/>
    <p:sldId id="313" r:id="rId18"/>
    <p:sldId id="314" r:id="rId19"/>
    <p:sldId id="315" r:id="rId20"/>
    <p:sldId id="317" r:id="rId21"/>
    <p:sldId id="316" r:id="rId22"/>
    <p:sldId id="318" r:id="rId23"/>
    <p:sldId id="331" r:id="rId24"/>
    <p:sldId id="334" r:id="rId25"/>
    <p:sldId id="335" r:id="rId26"/>
    <p:sldId id="336" r:id="rId27"/>
    <p:sldId id="337" r:id="rId28"/>
    <p:sldId id="338" r:id="rId29"/>
    <p:sldId id="339" r:id="rId30"/>
    <p:sldId id="362" r:id="rId31"/>
    <p:sldId id="363" r:id="rId32"/>
    <p:sldId id="364" r:id="rId33"/>
    <p:sldId id="365" r:id="rId34"/>
    <p:sldId id="366" r:id="rId35"/>
    <p:sldId id="369" r:id="rId36"/>
    <p:sldId id="370" r:id="rId37"/>
    <p:sldId id="371" r:id="rId38"/>
    <p:sldId id="372" r:id="rId39"/>
    <p:sldId id="319" r:id="rId40"/>
    <p:sldId id="340" r:id="rId41"/>
    <p:sldId id="321" r:id="rId42"/>
    <p:sldId id="322" r:id="rId43"/>
    <p:sldId id="323" r:id="rId44"/>
    <p:sldId id="324" r:id="rId45"/>
    <p:sldId id="328" r:id="rId46"/>
    <p:sldId id="352" r:id="rId47"/>
    <p:sldId id="353" r:id="rId48"/>
    <p:sldId id="354" r:id="rId49"/>
    <p:sldId id="355" r:id="rId50"/>
    <p:sldId id="356" r:id="rId51"/>
    <p:sldId id="357" r:id="rId52"/>
    <p:sldId id="358" r:id="rId53"/>
    <p:sldId id="359" r:id="rId54"/>
    <p:sldId id="360" r:id="rId5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ibrahim khalilulla" initials="ik" lastIdx="2" clrIdx="0">
    <p:extLst>
      <p:ext uri="{19B8F6BF-5375-455C-9EA6-DF929625EA0E}">
        <p15:presenceInfo xmlns:p15="http://schemas.microsoft.com/office/powerpoint/2012/main" userId="db91fc26113a2e92"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854" autoAdjust="0"/>
    <p:restoredTop sz="84824" autoAdjust="0"/>
  </p:normalViewPr>
  <p:slideViewPr>
    <p:cSldViewPr snapToGrid="0">
      <p:cViewPr varScale="1">
        <p:scale>
          <a:sx n="94" d="100"/>
          <a:sy n="94" d="100"/>
        </p:scale>
        <p:origin x="2658" y="102"/>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commentAuthors" Target="commentAuthor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3-10-13T23:24:15.090" idx="2">
    <p:pos x="18" y="296"/>
    <p:text/>
    <p:extLst>
      <p:ext uri="{C676402C-5697-4E1C-873F-D02D1690AC5C}">
        <p15:threadingInfo xmlns:p15="http://schemas.microsoft.com/office/powerpoint/2012/main" timeZoneBias="-36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CC8D40F-337E-475A-B8D0-2FD58C6D0387}" type="datetimeFigureOut">
              <a:rPr lang="en-US" smtClean="0"/>
              <a:pPr/>
              <a:t>1/28/2025</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009FA0E-C547-4E4D-80AD-FEB8A6571DF3}" type="slidenum">
              <a:rPr lang="en-US" smtClean="0"/>
              <a:pPr/>
              <a:t>‹#›</a:t>
            </a:fld>
            <a:endParaRPr lang="en-US"/>
          </a:p>
        </p:txBody>
      </p:sp>
    </p:spTree>
    <p:extLst>
      <p:ext uri="{BB962C8B-B14F-4D97-AF65-F5344CB8AC3E}">
        <p14:creationId xmlns:p14="http://schemas.microsoft.com/office/powerpoint/2010/main" val="13057855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009FA0E-C547-4E4D-80AD-FEB8A6571DF3}" type="slidenum">
              <a:rPr lang="en-US" smtClean="0"/>
              <a:pPr/>
              <a:t>5</a:t>
            </a:fld>
            <a:endParaRPr lang="en-US"/>
          </a:p>
        </p:txBody>
      </p:sp>
    </p:spTree>
    <p:extLst>
      <p:ext uri="{BB962C8B-B14F-4D97-AF65-F5344CB8AC3E}">
        <p14:creationId xmlns:p14="http://schemas.microsoft.com/office/powerpoint/2010/main" val="8025393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009FA0E-C547-4E4D-80AD-FEB8A6571DF3}" type="slidenum">
              <a:rPr lang="en-US" smtClean="0"/>
              <a:pPr/>
              <a:t>23</a:t>
            </a:fld>
            <a:endParaRPr lang="en-US"/>
          </a:p>
        </p:txBody>
      </p:sp>
    </p:spTree>
    <p:extLst>
      <p:ext uri="{BB962C8B-B14F-4D97-AF65-F5344CB8AC3E}">
        <p14:creationId xmlns:p14="http://schemas.microsoft.com/office/powerpoint/2010/main" val="29594513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009FA0E-C547-4E4D-80AD-FEB8A6571DF3}" type="slidenum">
              <a:rPr lang="en-US" smtClean="0"/>
              <a:pPr/>
              <a:t>24</a:t>
            </a:fld>
            <a:endParaRPr lang="en-US"/>
          </a:p>
        </p:txBody>
      </p:sp>
    </p:spTree>
    <p:extLst>
      <p:ext uri="{BB962C8B-B14F-4D97-AF65-F5344CB8AC3E}">
        <p14:creationId xmlns:p14="http://schemas.microsoft.com/office/powerpoint/2010/main" val="9686743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009FA0E-C547-4E4D-80AD-FEB8A6571DF3}" type="slidenum">
              <a:rPr lang="en-US" smtClean="0"/>
              <a:pPr/>
              <a:t>44</a:t>
            </a:fld>
            <a:endParaRPr lang="en-US"/>
          </a:p>
        </p:txBody>
      </p:sp>
    </p:spTree>
    <p:extLst>
      <p:ext uri="{BB962C8B-B14F-4D97-AF65-F5344CB8AC3E}">
        <p14:creationId xmlns:p14="http://schemas.microsoft.com/office/powerpoint/2010/main" val="20618200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1B4506A-C82C-4DAB-83B5-98C6F188D831}" type="datetimeFigureOut">
              <a:rPr lang="en-US" smtClean="0"/>
              <a:pPr/>
              <a:t>1/28/2025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BC1585-C671-4F90-AA0D-FD45AA239D02}" type="slidenum">
              <a:rPr lang="en-US" smtClean="0"/>
              <a:pPr/>
              <a:t>‹#›</a:t>
            </a:fld>
            <a:endParaRPr lang="en-US"/>
          </a:p>
        </p:txBody>
      </p:sp>
    </p:spTree>
    <p:extLst>
      <p:ext uri="{BB962C8B-B14F-4D97-AF65-F5344CB8AC3E}">
        <p14:creationId xmlns:p14="http://schemas.microsoft.com/office/powerpoint/2010/main" val="8996615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1B4506A-C82C-4DAB-83B5-98C6F188D831}" type="datetimeFigureOut">
              <a:rPr lang="en-US" smtClean="0"/>
              <a:pPr/>
              <a:t>1/28/2025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BC1585-C671-4F90-AA0D-FD45AA239D02}" type="slidenum">
              <a:rPr lang="en-US" smtClean="0"/>
              <a:pPr/>
              <a:t>‹#›</a:t>
            </a:fld>
            <a:endParaRPr lang="en-US"/>
          </a:p>
        </p:txBody>
      </p:sp>
    </p:spTree>
    <p:extLst>
      <p:ext uri="{BB962C8B-B14F-4D97-AF65-F5344CB8AC3E}">
        <p14:creationId xmlns:p14="http://schemas.microsoft.com/office/powerpoint/2010/main" val="26285230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1B4506A-C82C-4DAB-83B5-98C6F188D831}" type="datetimeFigureOut">
              <a:rPr lang="en-US" smtClean="0"/>
              <a:pPr/>
              <a:t>1/28/2025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BC1585-C671-4F90-AA0D-FD45AA239D02}" type="slidenum">
              <a:rPr lang="en-US" smtClean="0"/>
              <a:pPr/>
              <a:t>‹#›</a:t>
            </a:fld>
            <a:endParaRPr lang="en-US"/>
          </a:p>
        </p:txBody>
      </p:sp>
    </p:spTree>
    <p:extLst>
      <p:ext uri="{BB962C8B-B14F-4D97-AF65-F5344CB8AC3E}">
        <p14:creationId xmlns:p14="http://schemas.microsoft.com/office/powerpoint/2010/main" val="216554362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7500" y="4800600"/>
            <a:ext cx="7921064" cy="566738"/>
          </a:xfrm>
        </p:spPr>
        <p:txBody>
          <a:bodyPr anchor="b">
            <a:normAutofit/>
          </a:bodyPr>
          <a:lstStyle>
            <a:lvl1pPr algn="l">
              <a:defRPr sz="1800" b="0"/>
            </a:lvl1pPr>
          </a:lstStyle>
          <a:p>
            <a:r>
              <a:rPr lang="en-US"/>
              <a:t>Click to edit Master title style</a:t>
            </a:r>
            <a:endParaRPr lang="en-US" dirty="0"/>
          </a:p>
        </p:txBody>
      </p:sp>
      <p:sp>
        <p:nvSpPr>
          <p:cNvPr id="15" name="Picture Placeholder 14"/>
          <p:cNvSpPr>
            <a:spLocks noGrp="1" noChangeAspect="1"/>
          </p:cNvSpPr>
          <p:nvPr>
            <p:ph type="pic" sz="quarter" idx="13"/>
          </p:nvPr>
        </p:nvSpPr>
        <p:spPr bwMode="auto">
          <a:xfrm>
            <a:off x="0" y="0"/>
            <a:ext cx="9144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1200"/>
            </a:lvl1pPr>
          </a:lstStyle>
          <a:p>
            <a:r>
              <a:rPr lang="en-US"/>
              <a:t>Click icon to add picture</a:t>
            </a:r>
            <a:endParaRPr lang="en-US" dirty="0"/>
          </a:p>
        </p:txBody>
      </p:sp>
      <p:sp>
        <p:nvSpPr>
          <p:cNvPr id="4" name="Text Placeholder 3"/>
          <p:cNvSpPr>
            <a:spLocks noGrp="1"/>
          </p:cNvSpPr>
          <p:nvPr>
            <p:ph type="body" sz="half" idx="2"/>
          </p:nvPr>
        </p:nvSpPr>
        <p:spPr>
          <a:xfrm>
            <a:off x="607500" y="5367338"/>
            <a:ext cx="7921064" cy="493712"/>
          </a:xfrm>
        </p:spPr>
        <p:txBody>
          <a:bodyPr>
            <a:normAutofit/>
          </a:bodyPr>
          <a:lstStyle>
            <a:lvl1pPr marL="0" indent="0">
              <a:buNone/>
              <a:defRPr sz="9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A9BF2929-BAE8-4346-8AFD-21A8EA3024D0}" type="datetimeFigureOut">
              <a:rPr lang="en-US" smtClean="0"/>
              <a:t>1/28/2025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1B3C56A-82A2-45FF-BD91-7D365621C1D2}" type="slidenum">
              <a:rPr lang="en-US" smtClean="0"/>
              <a:t>‹#›</a:t>
            </a:fld>
            <a:endParaRPr lang="en-US"/>
          </a:p>
        </p:txBody>
      </p:sp>
    </p:spTree>
    <p:extLst>
      <p:ext uri="{BB962C8B-B14F-4D97-AF65-F5344CB8AC3E}">
        <p14:creationId xmlns:p14="http://schemas.microsoft.com/office/powerpoint/2010/main" val="25587160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1B4506A-C82C-4DAB-83B5-98C6F188D831}" type="datetimeFigureOut">
              <a:rPr lang="en-US" smtClean="0"/>
              <a:pPr/>
              <a:t>1/28/2025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BC1585-C671-4F90-AA0D-FD45AA239D02}" type="slidenum">
              <a:rPr lang="en-US" smtClean="0"/>
              <a:pPr/>
              <a:t>‹#›</a:t>
            </a:fld>
            <a:endParaRPr lang="en-US"/>
          </a:p>
        </p:txBody>
      </p:sp>
    </p:spTree>
    <p:extLst>
      <p:ext uri="{BB962C8B-B14F-4D97-AF65-F5344CB8AC3E}">
        <p14:creationId xmlns:p14="http://schemas.microsoft.com/office/powerpoint/2010/main" val="23066921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1B4506A-C82C-4DAB-83B5-98C6F188D831}" type="datetimeFigureOut">
              <a:rPr lang="en-US" smtClean="0"/>
              <a:pPr/>
              <a:t>1/28/2025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BC1585-C671-4F90-AA0D-FD45AA239D02}" type="slidenum">
              <a:rPr lang="en-US" smtClean="0"/>
              <a:pPr/>
              <a:t>‹#›</a:t>
            </a:fld>
            <a:endParaRPr lang="en-US"/>
          </a:p>
        </p:txBody>
      </p:sp>
    </p:spTree>
    <p:extLst>
      <p:ext uri="{BB962C8B-B14F-4D97-AF65-F5344CB8AC3E}">
        <p14:creationId xmlns:p14="http://schemas.microsoft.com/office/powerpoint/2010/main" val="18802475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1B4506A-C82C-4DAB-83B5-98C6F188D831}" type="datetimeFigureOut">
              <a:rPr lang="en-US" smtClean="0"/>
              <a:pPr/>
              <a:t>1/28/2025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FBC1585-C671-4F90-AA0D-FD45AA239D02}" type="slidenum">
              <a:rPr lang="en-US" smtClean="0"/>
              <a:pPr/>
              <a:t>‹#›</a:t>
            </a:fld>
            <a:endParaRPr lang="en-US"/>
          </a:p>
        </p:txBody>
      </p:sp>
    </p:spTree>
    <p:extLst>
      <p:ext uri="{BB962C8B-B14F-4D97-AF65-F5344CB8AC3E}">
        <p14:creationId xmlns:p14="http://schemas.microsoft.com/office/powerpoint/2010/main" val="37226279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1B4506A-C82C-4DAB-83B5-98C6F188D831}" type="datetimeFigureOut">
              <a:rPr lang="en-US" smtClean="0"/>
              <a:pPr/>
              <a:t>1/28/2025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FBC1585-C671-4F90-AA0D-FD45AA239D02}" type="slidenum">
              <a:rPr lang="en-US" smtClean="0"/>
              <a:pPr/>
              <a:t>‹#›</a:t>
            </a:fld>
            <a:endParaRPr lang="en-US"/>
          </a:p>
        </p:txBody>
      </p:sp>
    </p:spTree>
    <p:extLst>
      <p:ext uri="{BB962C8B-B14F-4D97-AF65-F5344CB8AC3E}">
        <p14:creationId xmlns:p14="http://schemas.microsoft.com/office/powerpoint/2010/main" val="263808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1B4506A-C82C-4DAB-83B5-98C6F188D831}" type="datetimeFigureOut">
              <a:rPr lang="en-US" smtClean="0"/>
              <a:pPr/>
              <a:t>1/28/2025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FBC1585-C671-4F90-AA0D-FD45AA239D02}" type="slidenum">
              <a:rPr lang="en-US" smtClean="0"/>
              <a:pPr/>
              <a:t>‹#›</a:t>
            </a:fld>
            <a:endParaRPr lang="en-US"/>
          </a:p>
        </p:txBody>
      </p:sp>
    </p:spTree>
    <p:extLst>
      <p:ext uri="{BB962C8B-B14F-4D97-AF65-F5344CB8AC3E}">
        <p14:creationId xmlns:p14="http://schemas.microsoft.com/office/powerpoint/2010/main" val="37472936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1B4506A-C82C-4DAB-83B5-98C6F188D831}" type="datetimeFigureOut">
              <a:rPr lang="en-US" smtClean="0"/>
              <a:pPr/>
              <a:t>1/28/2025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FBC1585-C671-4F90-AA0D-FD45AA239D02}" type="slidenum">
              <a:rPr lang="en-US" smtClean="0"/>
              <a:pPr/>
              <a:t>‹#›</a:t>
            </a:fld>
            <a:endParaRPr lang="en-US"/>
          </a:p>
        </p:txBody>
      </p:sp>
    </p:spTree>
    <p:extLst>
      <p:ext uri="{BB962C8B-B14F-4D97-AF65-F5344CB8AC3E}">
        <p14:creationId xmlns:p14="http://schemas.microsoft.com/office/powerpoint/2010/main" val="35595286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1B4506A-C82C-4DAB-83B5-98C6F188D831}" type="datetimeFigureOut">
              <a:rPr lang="en-US" smtClean="0"/>
              <a:pPr/>
              <a:t>1/28/2025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FBC1585-C671-4F90-AA0D-FD45AA239D02}" type="slidenum">
              <a:rPr lang="en-US" smtClean="0"/>
              <a:pPr/>
              <a:t>‹#›</a:t>
            </a:fld>
            <a:endParaRPr lang="en-US"/>
          </a:p>
        </p:txBody>
      </p:sp>
    </p:spTree>
    <p:extLst>
      <p:ext uri="{BB962C8B-B14F-4D97-AF65-F5344CB8AC3E}">
        <p14:creationId xmlns:p14="http://schemas.microsoft.com/office/powerpoint/2010/main" val="27014049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1B4506A-C82C-4DAB-83B5-98C6F188D831}" type="datetimeFigureOut">
              <a:rPr lang="en-US" smtClean="0"/>
              <a:pPr/>
              <a:t>1/28/2025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FBC1585-C671-4F90-AA0D-FD45AA239D02}" type="slidenum">
              <a:rPr lang="en-US" smtClean="0"/>
              <a:pPr/>
              <a:t>‹#›</a:t>
            </a:fld>
            <a:endParaRPr lang="en-US"/>
          </a:p>
        </p:txBody>
      </p:sp>
    </p:spTree>
    <p:extLst>
      <p:ext uri="{BB962C8B-B14F-4D97-AF65-F5344CB8AC3E}">
        <p14:creationId xmlns:p14="http://schemas.microsoft.com/office/powerpoint/2010/main" val="29109474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1B4506A-C82C-4DAB-83B5-98C6F188D831}" type="datetimeFigureOut">
              <a:rPr lang="en-US" smtClean="0"/>
              <a:pPr/>
              <a:t>1/28/2025</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FBC1585-C671-4F90-AA0D-FD45AA239D02}" type="slidenum">
              <a:rPr lang="en-US" smtClean="0"/>
              <a:pPr/>
              <a:t>‹#›</a:t>
            </a:fld>
            <a:endParaRPr lang="en-US"/>
          </a:p>
        </p:txBody>
      </p:sp>
    </p:spTree>
    <p:extLst>
      <p:ext uri="{BB962C8B-B14F-4D97-AF65-F5344CB8AC3E}">
        <p14:creationId xmlns:p14="http://schemas.microsoft.com/office/powerpoint/2010/main" val="199540643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tiff"/><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10.png"/><Relationship Id="rId7" Type="http://schemas.openxmlformats.org/officeDocument/2006/relationships/image" Target="../media/image14.jpeg"/><Relationship Id="rId2" Type="http://schemas.openxmlformats.org/officeDocument/2006/relationships/image" Target="../media/image9.jpeg"/><Relationship Id="rId1" Type="http://schemas.openxmlformats.org/officeDocument/2006/relationships/slideLayout" Target="../slideLayouts/slideLayout1.xml"/><Relationship Id="rId6" Type="http://schemas.openxmlformats.org/officeDocument/2006/relationships/image" Target="../media/image13.jpeg"/><Relationship Id="rId5" Type="http://schemas.openxmlformats.org/officeDocument/2006/relationships/image" Target="../media/image12.jpeg"/><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8" Type="http://schemas.openxmlformats.org/officeDocument/2006/relationships/image" Target="../media/image21.jpeg"/><Relationship Id="rId3" Type="http://schemas.openxmlformats.org/officeDocument/2006/relationships/image" Target="../media/image16.jpeg"/><Relationship Id="rId7" Type="http://schemas.openxmlformats.org/officeDocument/2006/relationships/image" Target="../media/image20.jpeg"/><Relationship Id="rId2" Type="http://schemas.openxmlformats.org/officeDocument/2006/relationships/image" Target="../media/image15.jpeg"/><Relationship Id="rId1" Type="http://schemas.openxmlformats.org/officeDocument/2006/relationships/slideLayout" Target="../slideLayouts/slideLayout1.xml"/><Relationship Id="rId6" Type="http://schemas.openxmlformats.org/officeDocument/2006/relationships/image" Target="../media/image19.jpeg"/><Relationship Id="rId5" Type="http://schemas.openxmlformats.org/officeDocument/2006/relationships/image" Target="../media/image18.jpeg"/><Relationship Id="rId10" Type="http://schemas.openxmlformats.org/officeDocument/2006/relationships/image" Target="../media/image4.png"/><Relationship Id="rId4" Type="http://schemas.openxmlformats.org/officeDocument/2006/relationships/image" Target="../media/image17.jpeg"/><Relationship Id="rId9" Type="http://schemas.openxmlformats.org/officeDocument/2006/relationships/image" Target="../media/image22.jpeg"/></Relationships>
</file>

<file path=ppt/slides/_rels/slide16.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28.jpeg"/><Relationship Id="rId4" Type="http://schemas.openxmlformats.org/officeDocument/2006/relationships/image" Target="../media/image27.jpeg"/></Relationships>
</file>

<file path=ppt/slides/_rels/slide18.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2.jpe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3.jpe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4.jpe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5.jpeg"/><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6.jpg"/><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7.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8.png"/><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tiff"/><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4696" y="102270"/>
            <a:ext cx="8686800" cy="6515100"/>
          </a:xfrm>
          <a:prstGeom prst="rect">
            <a:avLst/>
          </a:prstGeom>
        </p:spPr>
      </p:pic>
    </p:spTree>
    <p:extLst>
      <p:ext uri="{BB962C8B-B14F-4D97-AF65-F5344CB8AC3E}">
        <p14:creationId xmlns:p14="http://schemas.microsoft.com/office/powerpoint/2010/main" val="226819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10836" y="660621"/>
            <a:ext cx="8132413" cy="1815882"/>
          </a:xfrm>
          <a:prstGeom prst="rect">
            <a:avLst/>
          </a:prstGeom>
          <a:noFill/>
        </p:spPr>
        <p:txBody>
          <a:bodyPr wrap="square" rtlCol="0">
            <a:spAutoFit/>
          </a:bodyPr>
          <a:lstStyle/>
          <a:p>
            <a:pPr marL="457200" indent="-457200">
              <a:buFont typeface="Wingdings" charset="2"/>
              <a:buChar char="v"/>
            </a:pPr>
            <a:r>
              <a:rPr lang="en-US" sz="2800" dirty="0"/>
              <a:t>Collection of data are frequently organized into a</a:t>
            </a:r>
          </a:p>
          <a:p>
            <a:pPr marL="1371600" lvl="2" indent="-457200">
              <a:buFont typeface="Wingdings" charset="2"/>
              <a:buChar char="Ø"/>
            </a:pPr>
            <a:r>
              <a:rPr lang="en-US" sz="2800" dirty="0">
                <a:solidFill>
                  <a:srgbClr val="0000CC"/>
                </a:solidFill>
              </a:rPr>
              <a:t>Hierarchy of fields</a:t>
            </a:r>
          </a:p>
          <a:p>
            <a:pPr marL="1371600" lvl="2" indent="-457200">
              <a:buFont typeface="Wingdings" charset="2"/>
              <a:buChar char="Ø"/>
            </a:pPr>
            <a:r>
              <a:rPr lang="en-US" sz="2800" dirty="0">
                <a:solidFill>
                  <a:srgbClr val="0000CC"/>
                </a:solidFill>
              </a:rPr>
              <a:t>Records</a:t>
            </a:r>
          </a:p>
          <a:p>
            <a:pPr marL="1371600" lvl="2" indent="-457200">
              <a:buFont typeface="Wingdings" charset="2"/>
              <a:buChar char="Ø"/>
            </a:pPr>
            <a:r>
              <a:rPr lang="en-US" sz="2800" dirty="0">
                <a:solidFill>
                  <a:srgbClr val="0000CC"/>
                </a:solidFill>
              </a:rPr>
              <a:t>Files </a:t>
            </a:r>
          </a:p>
        </p:txBody>
      </p:sp>
      <p:sp>
        <p:nvSpPr>
          <p:cNvPr id="6" name="TextBox 5"/>
          <p:cNvSpPr txBox="1"/>
          <p:nvPr/>
        </p:nvSpPr>
        <p:spPr>
          <a:xfrm>
            <a:off x="2604655" y="2618509"/>
            <a:ext cx="3422072" cy="923330"/>
          </a:xfrm>
          <a:prstGeom prst="rect">
            <a:avLst/>
          </a:prstGeom>
          <a:noFill/>
        </p:spPr>
        <p:txBody>
          <a:bodyPr wrap="square" rtlCol="0">
            <a:spAutoFit/>
          </a:bodyPr>
          <a:lstStyle/>
          <a:p>
            <a:pPr algn="ctr"/>
            <a:r>
              <a:rPr lang="en-US" sz="5400" b="1" dirty="0">
                <a:solidFill>
                  <a:srgbClr val="FF0000"/>
                </a:solidFill>
              </a:rPr>
              <a:t>Entity?</a:t>
            </a:r>
          </a:p>
        </p:txBody>
      </p:sp>
      <p:sp>
        <p:nvSpPr>
          <p:cNvPr id="7" name="TextBox 6"/>
          <p:cNvSpPr txBox="1"/>
          <p:nvPr/>
        </p:nvSpPr>
        <p:spPr>
          <a:xfrm>
            <a:off x="110836" y="3366655"/>
            <a:ext cx="8896688" cy="830997"/>
          </a:xfrm>
          <a:prstGeom prst="rect">
            <a:avLst/>
          </a:prstGeom>
          <a:noFill/>
        </p:spPr>
        <p:txBody>
          <a:bodyPr wrap="square" rtlCol="0">
            <a:spAutoFit/>
          </a:bodyPr>
          <a:lstStyle/>
          <a:p>
            <a:pPr algn="just"/>
            <a:r>
              <a:rPr lang="en-US" sz="2400" dirty="0">
                <a:solidFill>
                  <a:srgbClr val="00B050"/>
                </a:solidFill>
              </a:rPr>
              <a:t>An entity is something that has certain </a:t>
            </a:r>
            <a:r>
              <a:rPr lang="en-US" sz="2400" dirty="0">
                <a:solidFill>
                  <a:srgbClr val="FF0000"/>
                </a:solidFill>
              </a:rPr>
              <a:t>ATTRIBUTE</a:t>
            </a:r>
            <a:r>
              <a:rPr lang="en-US" sz="2400" dirty="0">
                <a:solidFill>
                  <a:srgbClr val="00B050"/>
                </a:solidFill>
              </a:rPr>
              <a:t> or </a:t>
            </a:r>
            <a:r>
              <a:rPr lang="en-US" sz="2400" dirty="0">
                <a:solidFill>
                  <a:srgbClr val="FF0000"/>
                </a:solidFill>
              </a:rPr>
              <a:t>PROPERTIES</a:t>
            </a:r>
            <a:r>
              <a:rPr lang="en-US" sz="2400" dirty="0">
                <a:solidFill>
                  <a:srgbClr val="00B050"/>
                </a:solidFill>
              </a:rPr>
              <a:t> which may be assigned </a:t>
            </a:r>
            <a:r>
              <a:rPr lang="en-US" sz="2400" b="1" dirty="0">
                <a:solidFill>
                  <a:srgbClr val="7030A0"/>
                </a:solidFill>
              </a:rPr>
              <a:t>VALUES.</a:t>
            </a:r>
          </a:p>
        </p:txBody>
      </p:sp>
      <p:sp>
        <p:nvSpPr>
          <p:cNvPr id="8" name="TextBox 7"/>
          <p:cNvSpPr txBox="1"/>
          <p:nvPr/>
        </p:nvSpPr>
        <p:spPr>
          <a:xfrm>
            <a:off x="3505199" y="4487526"/>
            <a:ext cx="5043055" cy="523220"/>
          </a:xfrm>
          <a:prstGeom prst="rect">
            <a:avLst/>
          </a:prstGeom>
          <a:noFill/>
        </p:spPr>
        <p:txBody>
          <a:bodyPr wrap="square" rtlCol="0">
            <a:spAutoFit/>
          </a:bodyPr>
          <a:lstStyle/>
          <a:p>
            <a:r>
              <a:rPr lang="en-US" sz="2800"/>
              <a:t>may </a:t>
            </a:r>
            <a:r>
              <a:rPr lang="en-US" sz="2800" dirty="0"/>
              <a:t>be numeric or non-numeric</a:t>
            </a:r>
          </a:p>
        </p:txBody>
      </p:sp>
      <p:sp>
        <p:nvSpPr>
          <p:cNvPr id="9" name="Bent-Up Arrow 8"/>
          <p:cNvSpPr/>
          <p:nvPr/>
        </p:nvSpPr>
        <p:spPr>
          <a:xfrm rot="5400000">
            <a:off x="2715491" y="4197652"/>
            <a:ext cx="817418" cy="762275"/>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0" name="Table 9"/>
          <p:cNvGraphicFramePr>
            <a:graphicFrameLocks noGrp="1"/>
          </p:cNvGraphicFramePr>
          <p:nvPr>
            <p:extLst>
              <p:ext uri="{D42A27DB-BD31-4B8C-83A1-F6EECF244321}">
                <p14:modId xmlns:p14="http://schemas.microsoft.com/office/powerpoint/2010/main" val="205542128"/>
              </p:ext>
            </p:extLst>
          </p:nvPr>
        </p:nvGraphicFramePr>
        <p:xfrm>
          <a:off x="1053150" y="5167745"/>
          <a:ext cx="7495104" cy="807412"/>
        </p:xfrm>
        <a:graphic>
          <a:graphicData uri="http://schemas.openxmlformats.org/drawingml/2006/table">
            <a:tbl>
              <a:tblPr firstRow="1" bandRow="1">
                <a:tableStyleId>{5C22544A-7EE6-4342-B048-85BDC9FD1C3A}</a:tableStyleId>
              </a:tblPr>
              <a:tblGrid>
                <a:gridCol w="1357541">
                  <a:extLst>
                    <a:ext uri="{9D8B030D-6E8A-4147-A177-3AD203B41FA5}">
                      <a16:colId xmlns:a16="http://schemas.microsoft.com/office/drawing/2014/main" val="20000"/>
                    </a:ext>
                  </a:extLst>
                </a:gridCol>
                <a:gridCol w="1140827">
                  <a:extLst>
                    <a:ext uri="{9D8B030D-6E8A-4147-A177-3AD203B41FA5}">
                      <a16:colId xmlns:a16="http://schemas.microsoft.com/office/drawing/2014/main" val="20001"/>
                    </a:ext>
                  </a:extLst>
                </a:gridCol>
                <a:gridCol w="1249184">
                  <a:extLst>
                    <a:ext uri="{9D8B030D-6E8A-4147-A177-3AD203B41FA5}">
                      <a16:colId xmlns:a16="http://schemas.microsoft.com/office/drawing/2014/main" val="20002"/>
                    </a:ext>
                  </a:extLst>
                </a:gridCol>
                <a:gridCol w="1249184">
                  <a:extLst>
                    <a:ext uri="{9D8B030D-6E8A-4147-A177-3AD203B41FA5}">
                      <a16:colId xmlns:a16="http://schemas.microsoft.com/office/drawing/2014/main" val="20003"/>
                    </a:ext>
                  </a:extLst>
                </a:gridCol>
                <a:gridCol w="1249184">
                  <a:extLst>
                    <a:ext uri="{9D8B030D-6E8A-4147-A177-3AD203B41FA5}">
                      <a16:colId xmlns:a16="http://schemas.microsoft.com/office/drawing/2014/main" val="20004"/>
                    </a:ext>
                  </a:extLst>
                </a:gridCol>
                <a:gridCol w="1249184">
                  <a:extLst>
                    <a:ext uri="{9D8B030D-6E8A-4147-A177-3AD203B41FA5}">
                      <a16:colId xmlns:a16="http://schemas.microsoft.com/office/drawing/2014/main" val="20005"/>
                    </a:ext>
                  </a:extLst>
                </a:gridCol>
              </a:tblGrid>
              <a:tr h="441652">
                <a:tc>
                  <a:txBody>
                    <a:bodyPr/>
                    <a:lstStyle/>
                    <a:p>
                      <a:pPr algn="ctr"/>
                      <a:r>
                        <a:rPr lang="en-US" dirty="0">
                          <a:solidFill>
                            <a:srgbClr val="FF0000"/>
                          </a:solidFill>
                        </a:rPr>
                        <a:t>ATTRIBUTE</a:t>
                      </a:r>
                    </a:p>
                  </a:txBody>
                  <a:tcPr/>
                </a:tc>
                <a:tc>
                  <a:txBody>
                    <a:bodyPr/>
                    <a:lstStyle/>
                    <a:p>
                      <a:pPr algn="ctr"/>
                      <a:r>
                        <a:rPr lang="en-US" dirty="0"/>
                        <a:t>NAME</a:t>
                      </a:r>
                    </a:p>
                  </a:txBody>
                  <a:tcPr/>
                </a:tc>
                <a:tc>
                  <a:txBody>
                    <a:bodyPr/>
                    <a:lstStyle/>
                    <a:p>
                      <a:pPr algn="ctr"/>
                      <a:r>
                        <a:rPr lang="en-US" dirty="0"/>
                        <a:t>Age</a:t>
                      </a:r>
                    </a:p>
                  </a:txBody>
                  <a:tcPr/>
                </a:tc>
                <a:tc>
                  <a:txBody>
                    <a:bodyPr/>
                    <a:lstStyle/>
                    <a:p>
                      <a:pPr algn="ctr"/>
                      <a:r>
                        <a:rPr lang="en-US" dirty="0"/>
                        <a:t>Sex</a:t>
                      </a:r>
                    </a:p>
                  </a:txBody>
                  <a:tcPr/>
                </a:tc>
                <a:tc>
                  <a:txBody>
                    <a:bodyPr/>
                    <a:lstStyle/>
                    <a:p>
                      <a:pPr algn="ctr"/>
                      <a:r>
                        <a:rPr lang="en-US" dirty="0"/>
                        <a:t>Height</a:t>
                      </a:r>
                    </a:p>
                  </a:txBody>
                  <a:tcPr/>
                </a:tc>
                <a:tc>
                  <a:txBody>
                    <a:bodyPr/>
                    <a:lstStyle/>
                    <a:p>
                      <a:pPr algn="ctr"/>
                      <a:r>
                        <a:rPr lang="en-US" dirty="0"/>
                        <a:t>NID</a:t>
                      </a:r>
                    </a:p>
                  </a:txBody>
                  <a:tcPr/>
                </a:tc>
                <a:extLst>
                  <a:ext uri="{0D108BD9-81ED-4DB2-BD59-A6C34878D82A}">
                    <a16:rowId xmlns:a16="http://schemas.microsoft.com/office/drawing/2014/main" val="10000"/>
                  </a:ext>
                </a:extLst>
              </a:tr>
              <a:tr h="181527">
                <a:tc>
                  <a:txBody>
                    <a:bodyPr/>
                    <a:lstStyle/>
                    <a:p>
                      <a:pPr algn="ctr"/>
                      <a:r>
                        <a:rPr lang="en-US" dirty="0"/>
                        <a:t>Values</a:t>
                      </a:r>
                    </a:p>
                  </a:txBody>
                  <a:tcPr/>
                </a:tc>
                <a:tc>
                  <a:txBody>
                    <a:bodyPr/>
                    <a:lstStyle/>
                    <a:p>
                      <a:pPr algn="ctr"/>
                      <a:r>
                        <a:rPr lang="en-US" dirty="0" err="1"/>
                        <a:t>Jhon</a:t>
                      </a:r>
                      <a:endParaRPr lang="en-US" dirty="0"/>
                    </a:p>
                  </a:txBody>
                  <a:tcPr/>
                </a:tc>
                <a:tc>
                  <a:txBody>
                    <a:bodyPr/>
                    <a:lstStyle/>
                    <a:p>
                      <a:pPr algn="ctr"/>
                      <a:r>
                        <a:rPr lang="en-US" dirty="0"/>
                        <a:t>30</a:t>
                      </a:r>
                    </a:p>
                  </a:txBody>
                  <a:tcPr/>
                </a:tc>
                <a:tc>
                  <a:txBody>
                    <a:bodyPr/>
                    <a:lstStyle/>
                    <a:p>
                      <a:pPr algn="ctr"/>
                      <a:r>
                        <a:rPr lang="en-US" dirty="0"/>
                        <a:t>Male</a:t>
                      </a:r>
                    </a:p>
                  </a:txBody>
                  <a:tcPr/>
                </a:tc>
                <a:tc>
                  <a:txBody>
                    <a:bodyPr/>
                    <a:lstStyle/>
                    <a:p>
                      <a:pPr algn="ctr"/>
                      <a:r>
                        <a:rPr lang="en-US" dirty="0"/>
                        <a:t>65 cm</a:t>
                      </a:r>
                    </a:p>
                  </a:txBody>
                  <a:tcPr/>
                </a:tc>
                <a:tc>
                  <a:txBody>
                    <a:bodyPr/>
                    <a:lstStyle/>
                    <a:p>
                      <a:pPr algn="ctr"/>
                      <a:r>
                        <a:rPr lang="en-US" dirty="0"/>
                        <a:t>27642847</a:t>
                      </a:r>
                    </a:p>
                  </a:txBody>
                  <a:tcPr/>
                </a:tc>
                <a:extLst>
                  <a:ext uri="{0D108BD9-81ED-4DB2-BD59-A6C34878D82A}">
                    <a16:rowId xmlns:a16="http://schemas.microsoft.com/office/drawing/2014/main" val="10001"/>
                  </a:ext>
                </a:extLst>
              </a:tr>
            </a:tbl>
          </a:graphicData>
        </a:graphic>
      </p:graphicFrame>
      <p:grpSp>
        <p:nvGrpSpPr>
          <p:cNvPr id="13" name="Group 12"/>
          <p:cNvGrpSpPr/>
          <p:nvPr/>
        </p:nvGrpSpPr>
        <p:grpSpPr>
          <a:xfrm>
            <a:off x="8338785" y="53502"/>
            <a:ext cx="982638" cy="783280"/>
            <a:chOff x="8243249" y="53502"/>
            <a:chExt cx="982638" cy="783280"/>
          </a:xfrm>
        </p:grpSpPr>
        <p:sp>
          <p:nvSpPr>
            <p:cNvPr id="14" name="TextBox 13"/>
            <p:cNvSpPr txBox="1"/>
            <p:nvPr/>
          </p:nvSpPr>
          <p:spPr>
            <a:xfrm>
              <a:off x="8243249" y="529005"/>
              <a:ext cx="982638" cy="307777"/>
            </a:xfrm>
            <a:prstGeom prst="rect">
              <a:avLst/>
            </a:prstGeom>
            <a:noFill/>
          </p:spPr>
          <p:txBody>
            <a:bodyPr wrap="square" rtlCol="0">
              <a:spAutoFit/>
            </a:bodyPr>
            <a:lstStyle/>
            <a:p>
              <a:r>
                <a:rPr lang="en-US" sz="1400" b="1" dirty="0"/>
                <a:t>CSE 2103</a:t>
              </a:r>
            </a:p>
          </p:txBody>
        </p:sp>
        <p:pic>
          <p:nvPicPr>
            <p:cNvPr id="15" name="Picture 14"/>
            <p:cNvPicPr>
              <a:picLocks noChangeAspect="1"/>
            </p:cNvPicPr>
            <p:nvPr/>
          </p:nvPicPr>
          <p:blipFill rotWithShape="1">
            <a:blip r:embed="rId2"/>
            <a:srcRect l="20378" t="12438" r="20398" b="35343"/>
            <a:stretch/>
          </p:blipFill>
          <p:spPr>
            <a:xfrm>
              <a:off x="8366079" y="53502"/>
              <a:ext cx="600501" cy="529474"/>
            </a:xfrm>
            <a:prstGeom prst="rect">
              <a:avLst/>
            </a:prstGeom>
          </p:spPr>
        </p:pic>
      </p:grpSp>
    </p:spTree>
    <p:extLst>
      <p:ext uri="{BB962C8B-B14F-4D97-AF65-F5344CB8AC3E}">
        <p14:creationId xmlns:p14="http://schemas.microsoft.com/office/powerpoint/2010/main" val="36186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0-#ppt_w/2"/>
                                          </p:val>
                                        </p:tav>
                                        <p:tav tm="100000">
                                          <p:val>
                                            <p:strVal val="#ppt_x"/>
                                          </p:val>
                                        </p:tav>
                                      </p:tavLst>
                                    </p:anim>
                                    <p:anim calcmode="lin" valueType="num">
                                      <p:cBhvr additive="base">
                                        <p:cTn id="14"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0-#ppt_w/2"/>
                                          </p:val>
                                        </p:tav>
                                        <p:tav tm="100000">
                                          <p:val>
                                            <p:strVal val="#ppt_x"/>
                                          </p:val>
                                        </p:tav>
                                      </p:tavLst>
                                    </p:anim>
                                    <p:anim calcmode="lin" valueType="num">
                                      <p:cBhvr additive="base">
                                        <p:cTn id="20" dur="500" fill="hold"/>
                                        <p:tgtEl>
                                          <p:spTgt spid="8"/>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additive="base">
                                        <p:cTn id="23" dur="500" fill="hold"/>
                                        <p:tgtEl>
                                          <p:spTgt spid="9"/>
                                        </p:tgtEl>
                                        <p:attrNameLst>
                                          <p:attrName>ppt_x</p:attrName>
                                        </p:attrNameLst>
                                      </p:cBhvr>
                                      <p:tavLst>
                                        <p:tav tm="0">
                                          <p:val>
                                            <p:strVal val="0-#ppt_w/2"/>
                                          </p:val>
                                        </p:tav>
                                        <p:tav tm="100000">
                                          <p:val>
                                            <p:strVal val="#ppt_x"/>
                                          </p:val>
                                        </p:tav>
                                      </p:tavLst>
                                    </p:anim>
                                    <p:anim calcmode="lin" valueType="num">
                                      <p:cBhvr additive="base">
                                        <p:cTn id="24"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10"/>
                                        </p:tgtEl>
                                        <p:attrNameLst>
                                          <p:attrName>style.visibility</p:attrName>
                                        </p:attrNameLst>
                                      </p:cBhvr>
                                      <p:to>
                                        <p:strVal val="visible"/>
                                      </p:to>
                                    </p:set>
                                    <p:anim calcmode="lin" valueType="num">
                                      <p:cBhvr additive="base">
                                        <p:cTn id="29" dur="500" fill="hold"/>
                                        <p:tgtEl>
                                          <p:spTgt spid="10"/>
                                        </p:tgtEl>
                                        <p:attrNameLst>
                                          <p:attrName>ppt_x</p:attrName>
                                        </p:attrNameLst>
                                      </p:cBhvr>
                                      <p:tavLst>
                                        <p:tav tm="0">
                                          <p:val>
                                            <p:strVal val="#ppt_x"/>
                                          </p:val>
                                        </p:tav>
                                        <p:tav tm="100000">
                                          <p:val>
                                            <p:strVal val="#ppt_x"/>
                                          </p:val>
                                        </p:tav>
                                      </p:tavLst>
                                    </p:anim>
                                    <p:anim calcmode="lin" valueType="num">
                                      <p:cBhvr additive="base">
                                        <p:cTn id="3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299855" y="52625"/>
            <a:ext cx="3422072" cy="923330"/>
          </a:xfrm>
          <a:prstGeom prst="rect">
            <a:avLst/>
          </a:prstGeom>
          <a:noFill/>
        </p:spPr>
        <p:txBody>
          <a:bodyPr wrap="square" rtlCol="0">
            <a:spAutoFit/>
          </a:bodyPr>
          <a:lstStyle/>
          <a:p>
            <a:pPr algn="ctr"/>
            <a:r>
              <a:rPr lang="en-US" sz="5400" b="1" dirty="0">
                <a:solidFill>
                  <a:srgbClr val="FF0000"/>
                </a:solidFill>
              </a:rPr>
              <a:t>Entity Set?</a:t>
            </a:r>
          </a:p>
        </p:txBody>
      </p:sp>
      <p:sp>
        <p:nvSpPr>
          <p:cNvPr id="6" name="TextBox 5"/>
          <p:cNvSpPr txBox="1"/>
          <p:nvPr/>
        </p:nvSpPr>
        <p:spPr>
          <a:xfrm>
            <a:off x="0" y="983673"/>
            <a:ext cx="9007524" cy="2492990"/>
          </a:xfrm>
          <a:prstGeom prst="rect">
            <a:avLst/>
          </a:prstGeom>
          <a:noFill/>
        </p:spPr>
        <p:txBody>
          <a:bodyPr wrap="square" rtlCol="0">
            <a:spAutoFit/>
          </a:bodyPr>
          <a:lstStyle/>
          <a:p>
            <a:r>
              <a:rPr lang="en-US" sz="3200" b="1" dirty="0">
                <a:solidFill>
                  <a:srgbClr val="0000CC"/>
                </a:solidFill>
              </a:rPr>
              <a:t>Entities with similar ATTRIBUTES form entity set.</a:t>
            </a:r>
          </a:p>
          <a:p>
            <a:endParaRPr lang="en-US" sz="2800" dirty="0">
              <a:solidFill>
                <a:srgbClr val="0000CC"/>
              </a:solidFill>
            </a:endParaRPr>
          </a:p>
          <a:p>
            <a:r>
              <a:rPr lang="en-US" sz="3200" dirty="0">
                <a:solidFill>
                  <a:srgbClr val="00B050"/>
                </a:solidFill>
              </a:rPr>
              <a:t>	Example:</a:t>
            </a:r>
          </a:p>
          <a:p>
            <a:pPr marL="971550" lvl="1" indent="-514350">
              <a:buFont typeface="Arial" charset="0"/>
              <a:buChar char="•"/>
            </a:pPr>
            <a:r>
              <a:rPr lang="en-US" sz="3200" dirty="0">
                <a:solidFill>
                  <a:srgbClr val="00B050"/>
                </a:solidFill>
              </a:rPr>
              <a:t>All the employee in an organization</a:t>
            </a:r>
          </a:p>
          <a:p>
            <a:pPr marL="971550" lvl="1" indent="-514350">
              <a:buFont typeface="Arial" charset="0"/>
              <a:buChar char="•"/>
            </a:pPr>
            <a:r>
              <a:rPr lang="en-US" sz="3200" dirty="0">
                <a:solidFill>
                  <a:srgbClr val="00B050"/>
                </a:solidFill>
              </a:rPr>
              <a:t>All the students of any department.</a:t>
            </a:r>
          </a:p>
        </p:txBody>
      </p:sp>
      <p:sp>
        <p:nvSpPr>
          <p:cNvPr id="7" name="TextBox 6"/>
          <p:cNvSpPr txBox="1"/>
          <p:nvPr/>
        </p:nvSpPr>
        <p:spPr>
          <a:xfrm>
            <a:off x="152400" y="4059382"/>
            <a:ext cx="8991600" cy="1200329"/>
          </a:xfrm>
          <a:prstGeom prst="rect">
            <a:avLst/>
          </a:prstGeom>
          <a:noFill/>
        </p:spPr>
        <p:txBody>
          <a:bodyPr wrap="square" rtlCol="0">
            <a:spAutoFit/>
          </a:bodyPr>
          <a:lstStyle/>
          <a:p>
            <a:pPr marL="285750" indent="-285750" algn="just">
              <a:buFont typeface="Wingdings" charset="2"/>
              <a:buChar char="ü"/>
            </a:pPr>
            <a:r>
              <a:rPr lang="en-US" sz="3600" b="1" dirty="0">
                <a:solidFill>
                  <a:srgbClr val="FF0000"/>
                </a:solidFill>
              </a:rPr>
              <a:t>Each attribute of an entity set has a range of values</a:t>
            </a:r>
          </a:p>
        </p:txBody>
      </p:sp>
      <p:grpSp>
        <p:nvGrpSpPr>
          <p:cNvPr id="10" name="Group 9"/>
          <p:cNvGrpSpPr/>
          <p:nvPr/>
        </p:nvGrpSpPr>
        <p:grpSpPr>
          <a:xfrm>
            <a:off x="8338785" y="53502"/>
            <a:ext cx="982638" cy="783280"/>
            <a:chOff x="8243249" y="53502"/>
            <a:chExt cx="982638" cy="783280"/>
          </a:xfrm>
        </p:grpSpPr>
        <p:sp>
          <p:nvSpPr>
            <p:cNvPr id="11" name="TextBox 10"/>
            <p:cNvSpPr txBox="1"/>
            <p:nvPr/>
          </p:nvSpPr>
          <p:spPr>
            <a:xfrm>
              <a:off x="8243249" y="529005"/>
              <a:ext cx="982638" cy="307777"/>
            </a:xfrm>
            <a:prstGeom prst="rect">
              <a:avLst/>
            </a:prstGeom>
            <a:noFill/>
          </p:spPr>
          <p:txBody>
            <a:bodyPr wrap="square" rtlCol="0">
              <a:spAutoFit/>
            </a:bodyPr>
            <a:lstStyle/>
            <a:p>
              <a:r>
                <a:rPr lang="en-US" sz="1400" b="1" dirty="0"/>
                <a:t>CSE 2103</a:t>
              </a:r>
            </a:p>
          </p:txBody>
        </p:sp>
        <p:pic>
          <p:nvPicPr>
            <p:cNvPr id="12" name="Picture 11"/>
            <p:cNvPicPr>
              <a:picLocks noChangeAspect="1"/>
            </p:cNvPicPr>
            <p:nvPr/>
          </p:nvPicPr>
          <p:blipFill rotWithShape="1">
            <a:blip r:embed="rId2"/>
            <a:srcRect l="20378" t="12438" r="20398" b="35343"/>
            <a:stretch/>
          </p:blipFill>
          <p:spPr>
            <a:xfrm>
              <a:off x="8366079" y="53502"/>
              <a:ext cx="600501" cy="529474"/>
            </a:xfrm>
            <a:prstGeom prst="rect">
              <a:avLst/>
            </a:prstGeom>
          </p:spPr>
        </p:pic>
      </p:grpSp>
    </p:spTree>
    <p:extLst>
      <p:ext uri="{BB962C8B-B14F-4D97-AF65-F5344CB8AC3E}">
        <p14:creationId xmlns:p14="http://schemas.microsoft.com/office/powerpoint/2010/main" val="19213759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stretch>
            <a:fillRect/>
          </a:stretch>
        </p:blipFill>
        <p:spPr>
          <a:xfrm>
            <a:off x="1845130" y="1022121"/>
            <a:ext cx="5529857" cy="3679869"/>
          </a:xfrm>
          <a:prstGeom prst="rect">
            <a:avLst/>
          </a:prstGeom>
        </p:spPr>
      </p:pic>
      <p:sp>
        <p:nvSpPr>
          <p:cNvPr id="7" name="TextBox 6"/>
          <p:cNvSpPr txBox="1"/>
          <p:nvPr/>
        </p:nvSpPr>
        <p:spPr>
          <a:xfrm>
            <a:off x="131616" y="130855"/>
            <a:ext cx="3999513" cy="830997"/>
          </a:xfrm>
          <a:prstGeom prst="rect">
            <a:avLst/>
          </a:prstGeom>
          <a:noFill/>
        </p:spPr>
        <p:txBody>
          <a:bodyPr wrap="square" rtlCol="0">
            <a:spAutoFit/>
          </a:bodyPr>
          <a:lstStyle/>
          <a:p>
            <a:r>
              <a:rPr lang="en-US" sz="4800" b="1">
                <a:solidFill>
                  <a:srgbClr val="FF0000"/>
                </a:solidFill>
              </a:rPr>
              <a:t>Information?</a:t>
            </a:r>
          </a:p>
        </p:txBody>
      </p:sp>
      <p:sp>
        <p:nvSpPr>
          <p:cNvPr id="8" name="TextBox 7"/>
          <p:cNvSpPr txBox="1"/>
          <p:nvPr/>
        </p:nvSpPr>
        <p:spPr>
          <a:xfrm>
            <a:off x="512618" y="5144525"/>
            <a:ext cx="928255" cy="523220"/>
          </a:xfrm>
          <a:prstGeom prst="rect">
            <a:avLst/>
          </a:prstGeom>
          <a:solidFill>
            <a:schemeClr val="accent2"/>
          </a:solidFill>
        </p:spPr>
        <p:txBody>
          <a:bodyPr wrap="square" rtlCol="0">
            <a:spAutoFit/>
          </a:bodyPr>
          <a:lstStyle/>
          <a:p>
            <a:r>
              <a:rPr lang="en-US" sz="2800" b="1" dirty="0"/>
              <a:t>Data</a:t>
            </a:r>
          </a:p>
        </p:txBody>
      </p:sp>
      <p:sp>
        <p:nvSpPr>
          <p:cNvPr id="9" name="Rounded Rectangle 8"/>
          <p:cNvSpPr/>
          <p:nvPr/>
        </p:nvSpPr>
        <p:spPr>
          <a:xfrm>
            <a:off x="2999509" y="4869060"/>
            <a:ext cx="1787237" cy="10806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a:t>Processor</a:t>
            </a:r>
          </a:p>
        </p:txBody>
      </p:sp>
      <p:sp>
        <p:nvSpPr>
          <p:cNvPr id="12" name="Right Arrow 11"/>
          <p:cNvSpPr/>
          <p:nvPr/>
        </p:nvSpPr>
        <p:spPr>
          <a:xfrm>
            <a:off x="1454728" y="5207683"/>
            <a:ext cx="1524000" cy="4034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6387350" y="5193828"/>
            <a:ext cx="2006025" cy="523220"/>
          </a:xfrm>
          <a:prstGeom prst="rect">
            <a:avLst/>
          </a:prstGeom>
          <a:solidFill>
            <a:schemeClr val="accent2"/>
          </a:solidFill>
        </p:spPr>
        <p:txBody>
          <a:bodyPr wrap="square" rtlCol="0">
            <a:spAutoFit/>
          </a:bodyPr>
          <a:lstStyle/>
          <a:p>
            <a:r>
              <a:rPr lang="en-US" sz="2800" b="1"/>
              <a:t>Information</a:t>
            </a:r>
          </a:p>
        </p:txBody>
      </p:sp>
      <p:sp>
        <p:nvSpPr>
          <p:cNvPr id="15" name="Right Arrow 14"/>
          <p:cNvSpPr/>
          <p:nvPr/>
        </p:nvSpPr>
        <p:spPr>
          <a:xfrm>
            <a:off x="4821382" y="5204431"/>
            <a:ext cx="1524000" cy="4034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440875" y="6116286"/>
            <a:ext cx="7935683" cy="584775"/>
          </a:xfrm>
          <a:prstGeom prst="rect">
            <a:avLst/>
          </a:prstGeom>
          <a:noFill/>
        </p:spPr>
        <p:txBody>
          <a:bodyPr wrap="square" rtlCol="0">
            <a:spAutoFit/>
          </a:bodyPr>
          <a:lstStyle/>
          <a:p>
            <a:r>
              <a:rPr lang="en-US" sz="3200" b="1" dirty="0">
                <a:solidFill>
                  <a:srgbClr val="0000CC"/>
                </a:solidFill>
              </a:rPr>
              <a:t>Processed dare are usually called information</a:t>
            </a:r>
          </a:p>
        </p:txBody>
      </p:sp>
      <p:grpSp>
        <p:nvGrpSpPr>
          <p:cNvPr id="18" name="Group 17"/>
          <p:cNvGrpSpPr/>
          <p:nvPr/>
        </p:nvGrpSpPr>
        <p:grpSpPr>
          <a:xfrm>
            <a:off x="8338785" y="53502"/>
            <a:ext cx="982638" cy="783280"/>
            <a:chOff x="8243249" y="53502"/>
            <a:chExt cx="982638" cy="783280"/>
          </a:xfrm>
        </p:grpSpPr>
        <p:sp>
          <p:nvSpPr>
            <p:cNvPr id="19" name="TextBox 18"/>
            <p:cNvSpPr txBox="1"/>
            <p:nvPr/>
          </p:nvSpPr>
          <p:spPr>
            <a:xfrm>
              <a:off x="8243249" y="529005"/>
              <a:ext cx="982638" cy="307777"/>
            </a:xfrm>
            <a:prstGeom prst="rect">
              <a:avLst/>
            </a:prstGeom>
            <a:noFill/>
          </p:spPr>
          <p:txBody>
            <a:bodyPr wrap="square" rtlCol="0">
              <a:spAutoFit/>
            </a:bodyPr>
            <a:lstStyle/>
            <a:p>
              <a:r>
                <a:rPr lang="en-US" sz="1400" b="1" dirty="0"/>
                <a:t>CSE 2103</a:t>
              </a:r>
            </a:p>
          </p:txBody>
        </p:sp>
        <p:pic>
          <p:nvPicPr>
            <p:cNvPr id="20" name="Picture 19"/>
            <p:cNvPicPr>
              <a:picLocks noChangeAspect="1"/>
            </p:cNvPicPr>
            <p:nvPr/>
          </p:nvPicPr>
          <p:blipFill rotWithShape="1">
            <a:blip r:embed="rId3"/>
            <a:srcRect l="20378" t="12438" r="20398" b="35343"/>
            <a:stretch/>
          </p:blipFill>
          <p:spPr>
            <a:xfrm>
              <a:off x="8366079" y="53502"/>
              <a:ext cx="600501" cy="529474"/>
            </a:xfrm>
            <a:prstGeom prst="rect">
              <a:avLst/>
            </a:prstGeom>
          </p:spPr>
        </p:pic>
      </p:grpSp>
    </p:spTree>
    <p:extLst>
      <p:ext uri="{BB962C8B-B14F-4D97-AF65-F5344CB8AC3E}">
        <p14:creationId xmlns:p14="http://schemas.microsoft.com/office/powerpoint/2010/main" val="853537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0-#ppt_w/2"/>
                                          </p:val>
                                        </p:tav>
                                        <p:tav tm="100000">
                                          <p:val>
                                            <p:strVal val="#ppt_x"/>
                                          </p:val>
                                        </p:tav>
                                      </p:tavLst>
                                    </p:anim>
                                    <p:anim calcmode="lin" valueType="num">
                                      <p:cBhvr additive="base">
                                        <p:cTn id="14" dur="500" fill="hold"/>
                                        <p:tgtEl>
                                          <p:spTgt spid="12"/>
                                        </p:tgtEl>
                                        <p:attrNameLst>
                                          <p:attrName>ppt_y</p:attrName>
                                        </p:attrNameLst>
                                      </p:cBhvr>
                                      <p:tavLst>
                                        <p:tav tm="0">
                                          <p:val>
                                            <p:strVal val="#ppt_y"/>
                                          </p:val>
                                        </p:tav>
                                        <p:tav tm="100000">
                                          <p:val>
                                            <p:strVal val="#ppt_y"/>
                                          </p:val>
                                        </p:tav>
                                      </p:tavLst>
                                    </p:anim>
                                  </p:childTnLst>
                                </p:cTn>
                              </p:par>
                              <p:par>
                                <p:cTn id="15" presetID="2" presetClass="entr" presetSubtype="8"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500" fill="hold"/>
                                        <p:tgtEl>
                                          <p:spTgt spid="9"/>
                                        </p:tgtEl>
                                        <p:attrNameLst>
                                          <p:attrName>ppt_x</p:attrName>
                                        </p:attrNameLst>
                                      </p:cBhvr>
                                      <p:tavLst>
                                        <p:tav tm="0">
                                          <p:val>
                                            <p:strVal val="0-#ppt_w/2"/>
                                          </p:val>
                                        </p:tav>
                                        <p:tav tm="100000">
                                          <p:val>
                                            <p:strVal val="#ppt_x"/>
                                          </p:val>
                                        </p:tav>
                                      </p:tavLst>
                                    </p:anim>
                                    <p:anim calcmode="lin" valueType="num">
                                      <p:cBhvr additive="base">
                                        <p:cTn id="18"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8"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anim calcmode="lin" valueType="num">
                                      <p:cBhvr additive="base">
                                        <p:cTn id="23" dur="500" fill="hold"/>
                                        <p:tgtEl>
                                          <p:spTgt spid="15"/>
                                        </p:tgtEl>
                                        <p:attrNameLst>
                                          <p:attrName>ppt_x</p:attrName>
                                        </p:attrNameLst>
                                      </p:cBhvr>
                                      <p:tavLst>
                                        <p:tav tm="0">
                                          <p:val>
                                            <p:strVal val="0-#ppt_w/2"/>
                                          </p:val>
                                        </p:tav>
                                        <p:tav tm="100000">
                                          <p:val>
                                            <p:strVal val="#ppt_x"/>
                                          </p:val>
                                        </p:tav>
                                      </p:tavLst>
                                    </p:anim>
                                    <p:anim calcmode="lin" valueType="num">
                                      <p:cBhvr additive="base">
                                        <p:cTn id="24" dur="500" fill="hold"/>
                                        <p:tgtEl>
                                          <p:spTgt spid="15"/>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anim calcmode="lin" valueType="num">
                                      <p:cBhvr additive="base">
                                        <p:cTn id="27" dur="500" fill="hold"/>
                                        <p:tgtEl>
                                          <p:spTgt spid="14"/>
                                        </p:tgtEl>
                                        <p:attrNameLst>
                                          <p:attrName>ppt_x</p:attrName>
                                        </p:attrNameLst>
                                      </p:cBhvr>
                                      <p:tavLst>
                                        <p:tav tm="0">
                                          <p:val>
                                            <p:strVal val="0-#ppt_w/2"/>
                                          </p:val>
                                        </p:tav>
                                        <p:tav tm="100000">
                                          <p:val>
                                            <p:strVal val="#ppt_x"/>
                                          </p:val>
                                        </p:tav>
                                      </p:tavLst>
                                    </p:anim>
                                    <p:anim calcmode="lin" valueType="num">
                                      <p:cBhvr additive="base">
                                        <p:cTn id="28" dur="500" fill="hold"/>
                                        <p:tgtEl>
                                          <p:spTgt spid="14"/>
                                        </p:tgtEl>
                                        <p:attrNameLst>
                                          <p:attrName>ppt_y</p:attrName>
                                        </p:attrNameLst>
                                      </p:cBhvr>
                                      <p:tavLst>
                                        <p:tav tm="0">
                                          <p:val>
                                            <p:strVal val="#ppt_y"/>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16"/>
                                        </p:tgtEl>
                                        <p:attrNameLst>
                                          <p:attrName>style.visibility</p:attrName>
                                        </p:attrNameLst>
                                      </p:cBhvr>
                                      <p:to>
                                        <p:strVal val="visible"/>
                                      </p:to>
                                    </p:set>
                                    <p:anim calcmode="lin" valueType="num">
                                      <p:cBhvr additive="base">
                                        <p:cTn id="33" dur="500" fill="hold"/>
                                        <p:tgtEl>
                                          <p:spTgt spid="16"/>
                                        </p:tgtEl>
                                        <p:attrNameLst>
                                          <p:attrName>ppt_x</p:attrName>
                                        </p:attrNameLst>
                                      </p:cBhvr>
                                      <p:tavLst>
                                        <p:tav tm="0">
                                          <p:val>
                                            <p:strVal val="#ppt_x"/>
                                          </p:val>
                                        </p:tav>
                                        <p:tav tm="100000">
                                          <p:val>
                                            <p:strVal val="#ppt_x"/>
                                          </p:val>
                                        </p:tav>
                                      </p:tavLst>
                                    </p:anim>
                                    <p:anim calcmode="lin" valueType="num">
                                      <p:cBhvr additive="base">
                                        <p:cTn id="34"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2" grpId="0" animBg="1"/>
      <p:bldP spid="14" grpId="0" animBg="1"/>
      <p:bldP spid="15" grpId="0" animBg="1"/>
      <p:bldP spid="1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08E163C-86FF-C64A-A555-89E85BD2429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5449" y="1011769"/>
            <a:ext cx="8255000" cy="5334000"/>
          </a:xfrm>
          <a:prstGeom prst="rect">
            <a:avLst/>
          </a:prstGeom>
        </p:spPr>
      </p:pic>
      <p:pic>
        <p:nvPicPr>
          <p:cNvPr id="13" name="Picture 12">
            <a:extLst>
              <a:ext uri="{FF2B5EF4-FFF2-40B4-BE49-F238E27FC236}">
                <a16:creationId xmlns:a16="http://schemas.microsoft.com/office/drawing/2014/main" id="{E6AFD03C-CE97-9147-99CD-931EF1ED05C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671" y="600258"/>
            <a:ext cx="9144000" cy="5745511"/>
          </a:xfrm>
          <a:prstGeom prst="rect">
            <a:avLst/>
          </a:prstGeom>
        </p:spPr>
      </p:pic>
      <p:pic>
        <p:nvPicPr>
          <p:cNvPr id="18" name="Picture 17">
            <a:extLst>
              <a:ext uri="{FF2B5EF4-FFF2-40B4-BE49-F238E27FC236}">
                <a16:creationId xmlns:a16="http://schemas.microsoft.com/office/drawing/2014/main" id="{ADBB637E-5D48-5942-B34B-B64511342A5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4422" y="1087256"/>
            <a:ext cx="8465548" cy="4683486"/>
          </a:xfrm>
          <a:prstGeom prst="rect">
            <a:avLst/>
          </a:prstGeom>
        </p:spPr>
      </p:pic>
      <p:pic>
        <p:nvPicPr>
          <p:cNvPr id="20" name="Picture 19">
            <a:extLst>
              <a:ext uri="{FF2B5EF4-FFF2-40B4-BE49-F238E27FC236}">
                <a16:creationId xmlns:a16="http://schemas.microsoft.com/office/drawing/2014/main" id="{E741063B-1376-AD49-B830-80825E5E0DB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7068" y="1028769"/>
            <a:ext cx="9144000" cy="4759523"/>
          </a:xfrm>
          <a:prstGeom prst="rect">
            <a:avLst/>
          </a:prstGeom>
        </p:spPr>
      </p:pic>
      <p:pic>
        <p:nvPicPr>
          <p:cNvPr id="22" name="Picture 21">
            <a:extLst>
              <a:ext uri="{FF2B5EF4-FFF2-40B4-BE49-F238E27FC236}">
                <a16:creationId xmlns:a16="http://schemas.microsoft.com/office/drawing/2014/main" id="{4C40E3DF-CC8D-0043-B395-82045FF3522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593850" y="1657350"/>
            <a:ext cx="5956300" cy="3543300"/>
          </a:xfrm>
          <a:prstGeom prst="rect">
            <a:avLst/>
          </a:prstGeom>
        </p:spPr>
      </p:pic>
      <p:pic>
        <p:nvPicPr>
          <p:cNvPr id="24" name="Picture 23">
            <a:extLst>
              <a:ext uri="{FF2B5EF4-FFF2-40B4-BE49-F238E27FC236}">
                <a16:creationId xmlns:a16="http://schemas.microsoft.com/office/drawing/2014/main" id="{3D682BDE-741E-CF4F-970E-EB6F2D36567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2699" y="901263"/>
            <a:ext cx="9144000" cy="5143500"/>
          </a:xfrm>
          <a:prstGeom prst="rect">
            <a:avLst/>
          </a:prstGeom>
        </p:spPr>
      </p:pic>
      <p:grpSp>
        <p:nvGrpSpPr>
          <p:cNvPr id="14" name="Group 13"/>
          <p:cNvGrpSpPr/>
          <p:nvPr/>
        </p:nvGrpSpPr>
        <p:grpSpPr>
          <a:xfrm>
            <a:off x="8338785" y="53502"/>
            <a:ext cx="982638" cy="783280"/>
            <a:chOff x="8243249" y="53502"/>
            <a:chExt cx="982638" cy="783280"/>
          </a:xfrm>
        </p:grpSpPr>
        <p:sp>
          <p:nvSpPr>
            <p:cNvPr id="15" name="TextBox 14"/>
            <p:cNvSpPr txBox="1"/>
            <p:nvPr/>
          </p:nvSpPr>
          <p:spPr>
            <a:xfrm>
              <a:off x="8243249" y="529005"/>
              <a:ext cx="982638" cy="307777"/>
            </a:xfrm>
            <a:prstGeom prst="rect">
              <a:avLst/>
            </a:prstGeom>
            <a:noFill/>
          </p:spPr>
          <p:txBody>
            <a:bodyPr wrap="square" rtlCol="0">
              <a:spAutoFit/>
            </a:bodyPr>
            <a:lstStyle/>
            <a:p>
              <a:r>
                <a:rPr lang="en-US" sz="1400" b="1" dirty="0"/>
                <a:t>CSE 2103</a:t>
              </a:r>
            </a:p>
          </p:txBody>
        </p:sp>
        <p:pic>
          <p:nvPicPr>
            <p:cNvPr id="16" name="Picture 15"/>
            <p:cNvPicPr>
              <a:picLocks noChangeAspect="1"/>
            </p:cNvPicPr>
            <p:nvPr/>
          </p:nvPicPr>
          <p:blipFill rotWithShape="1">
            <a:blip r:embed="rId8"/>
            <a:srcRect l="20378" t="12438" r="20398" b="35343"/>
            <a:stretch/>
          </p:blipFill>
          <p:spPr>
            <a:xfrm>
              <a:off x="8366079" y="53502"/>
              <a:ext cx="600501" cy="529474"/>
            </a:xfrm>
            <a:prstGeom prst="rect">
              <a:avLst/>
            </a:prstGeom>
          </p:spPr>
        </p:pic>
      </p:grpSp>
    </p:spTree>
    <p:extLst>
      <p:ext uri="{BB962C8B-B14F-4D97-AF65-F5344CB8AC3E}">
        <p14:creationId xmlns:p14="http://schemas.microsoft.com/office/powerpoint/2010/main" val="1840763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anim calcmode="lin" valueType="num">
                                      <p:cBhvr additive="base">
                                        <p:cTn id="13" dur="500" fill="hold"/>
                                        <p:tgtEl>
                                          <p:spTgt spid="13"/>
                                        </p:tgtEl>
                                        <p:attrNameLst>
                                          <p:attrName>ppt_x</p:attrName>
                                        </p:attrNameLst>
                                      </p:cBhvr>
                                      <p:tavLst>
                                        <p:tav tm="0">
                                          <p:val>
                                            <p:strVal val="#ppt_x"/>
                                          </p:val>
                                        </p:tav>
                                        <p:tav tm="100000">
                                          <p:val>
                                            <p:strVal val="#ppt_x"/>
                                          </p:val>
                                        </p:tav>
                                      </p:tavLst>
                                    </p:anim>
                                    <p:anim calcmode="lin" valueType="num">
                                      <p:cBhvr additive="base">
                                        <p:cTn id="14"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anim calcmode="lin" valueType="num">
                                      <p:cBhvr additive="base">
                                        <p:cTn id="19" dur="500" fill="hold"/>
                                        <p:tgtEl>
                                          <p:spTgt spid="18"/>
                                        </p:tgtEl>
                                        <p:attrNameLst>
                                          <p:attrName>ppt_x</p:attrName>
                                        </p:attrNameLst>
                                      </p:cBhvr>
                                      <p:tavLst>
                                        <p:tav tm="0">
                                          <p:val>
                                            <p:strVal val="#ppt_x"/>
                                          </p:val>
                                        </p:tav>
                                        <p:tav tm="100000">
                                          <p:val>
                                            <p:strVal val="#ppt_x"/>
                                          </p:val>
                                        </p:tav>
                                      </p:tavLst>
                                    </p:anim>
                                    <p:anim calcmode="lin" valueType="num">
                                      <p:cBhvr additive="base">
                                        <p:cTn id="20"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0"/>
                                        </p:tgtEl>
                                        <p:attrNameLst>
                                          <p:attrName>style.visibility</p:attrName>
                                        </p:attrNameLst>
                                      </p:cBhvr>
                                      <p:to>
                                        <p:strVal val="visible"/>
                                      </p:to>
                                    </p:set>
                                    <p:anim calcmode="lin" valueType="num">
                                      <p:cBhvr additive="base">
                                        <p:cTn id="25" dur="500" fill="hold"/>
                                        <p:tgtEl>
                                          <p:spTgt spid="20"/>
                                        </p:tgtEl>
                                        <p:attrNameLst>
                                          <p:attrName>ppt_x</p:attrName>
                                        </p:attrNameLst>
                                      </p:cBhvr>
                                      <p:tavLst>
                                        <p:tav tm="0">
                                          <p:val>
                                            <p:strVal val="#ppt_x"/>
                                          </p:val>
                                        </p:tav>
                                        <p:tav tm="100000">
                                          <p:val>
                                            <p:strVal val="#ppt_x"/>
                                          </p:val>
                                        </p:tav>
                                      </p:tavLst>
                                    </p:anim>
                                    <p:anim calcmode="lin" valueType="num">
                                      <p:cBhvr additive="base">
                                        <p:cTn id="26"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22"/>
                                        </p:tgtEl>
                                        <p:attrNameLst>
                                          <p:attrName>style.visibility</p:attrName>
                                        </p:attrNameLst>
                                      </p:cBhvr>
                                      <p:to>
                                        <p:strVal val="visible"/>
                                      </p:to>
                                    </p:set>
                                    <p:anim calcmode="lin" valueType="num">
                                      <p:cBhvr additive="base">
                                        <p:cTn id="31" dur="500" fill="hold"/>
                                        <p:tgtEl>
                                          <p:spTgt spid="22"/>
                                        </p:tgtEl>
                                        <p:attrNameLst>
                                          <p:attrName>ppt_x</p:attrName>
                                        </p:attrNameLst>
                                      </p:cBhvr>
                                      <p:tavLst>
                                        <p:tav tm="0">
                                          <p:val>
                                            <p:strVal val="#ppt_x"/>
                                          </p:val>
                                        </p:tav>
                                        <p:tav tm="100000">
                                          <p:val>
                                            <p:strVal val="#ppt_x"/>
                                          </p:val>
                                        </p:tav>
                                      </p:tavLst>
                                    </p:anim>
                                    <p:anim calcmode="lin" valueType="num">
                                      <p:cBhvr additive="base">
                                        <p:cTn id="32"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24"/>
                                        </p:tgtEl>
                                        <p:attrNameLst>
                                          <p:attrName>style.visibility</p:attrName>
                                        </p:attrNameLst>
                                      </p:cBhvr>
                                      <p:to>
                                        <p:strVal val="visible"/>
                                      </p:to>
                                    </p:set>
                                    <p:anim calcmode="lin" valueType="num">
                                      <p:cBhvr additive="base">
                                        <p:cTn id="37" dur="500" fill="hold"/>
                                        <p:tgtEl>
                                          <p:spTgt spid="24"/>
                                        </p:tgtEl>
                                        <p:attrNameLst>
                                          <p:attrName>ppt_x</p:attrName>
                                        </p:attrNameLst>
                                      </p:cBhvr>
                                      <p:tavLst>
                                        <p:tav tm="0">
                                          <p:val>
                                            <p:strVal val="#ppt_x"/>
                                          </p:val>
                                        </p:tav>
                                        <p:tav tm="100000">
                                          <p:val>
                                            <p:strVal val="#ppt_x"/>
                                          </p:val>
                                        </p:tav>
                                      </p:tavLst>
                                    </p:anim>
                                    <p:anim calcmode="lin" valueType="num">
                                      <p:cBhvr additive="base">
                                        <p:cTn id="38"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6717" y="29910"/>
            <a:ext cx="4365666" cy="707886"/>
          </a:xfrm>
          <a:prstGeom prst="rect">
            <a:avLst/>
          </a:prstGeom>
          <a:noFill/>
        </p:spPr>
        <p:txBody>
          <a:bodyPr wrap="square" rtlCol="0">
            <a:spAutoFit/>
          </a:bodyPr>
          <a:lstStyle/>
          <a:p>
            <a:r>
              <a:rPr lang="en-US" sz="4000" b="1">
                <a:solidFill>
                  <a:srgbClr val="FF0000"/>
                </a:solidFill>
              </a:rPr>
              <a:t>Data Structure?</a:t>
            </a:r>
          </a:p>
        </p:txBody>
      </p:sp>
      <p:sp>
        <p:nvSpPr>
          <p:cNvPr id="6" name="TextBox 5"/>
          <p:cNvSpPr txBox="1"/>
          <p:nvPr/>
        </p:nvSpPr>
        <p:spPr>
          <a:xfrm>
            <a:off x="0" y="631014"/>
            <a:ext cx="8894618" cy="1754326"/>
          </a:xfrm>
          <a:prstGeom prst="rect">
            <a:avLst/>
          </a:prstGeom>
          <a:noFill/>
        </p:spPr>
        <p:txBody>
          <a:bodyPr wrap="square" rtlCol="0">
            <a:spAutoFit/>
          </a:bodyPr>
          <a:lstStyle/>
          <a:p>
            <a:r>
              <a:rPr lang="en-US" sz="3200" dirty="0"/>
              <a:t>Data may be organized in many different ways.</a:t>
            </a:r>
          </a:p>
          <a:p>
            <a:endParaRPr lang="en-US" sz="1100" dirty="0"/>
          </a:p>
          <a:p>
            <a:pPr algn="just"/>
            <a:r>
              <a:rPr lang="en-US" sz="3200" dirty="0">
                <a:solidFill>
                  <a:srgbClr val="0000CC"/>
                </a:solidFill>
              </a:rPr>
              <a:t>The logical or mathematical model of a particular organization of data is called a </a:t>
            </a:r>
            <a:r>
              <a:rPr lang="en-US" sz="3200" dirty="0">
                <a:solidFill>
                  <a:srgbClr val="FF0000"/>
                </a:solidFill>
              </a:rPr>
              <a:t>data structure </a:t>
            </a:r>
          </a:p>
        </p:txBody>
      </p:sp>
      <p:sp>
        <p:nvSpPr>
          <p:cNvPr id="7" name="TextBox 6"/>
          <p:cNvSpPr txBox="1"/>
          <p:nvPr/>
        </p:nvSpPr>
        <p:spPr>
          <a:xfrm>
            <a:off x="0" y="2824249"/>
            <a:ext cx="9144000" cy="3477875"/>
          </a:xfrm>
          <a:prstGeom prst="rect">
            <a:avLst/>
          </a:prstGeom>
          <a:noFill/>
        </p:spPr>
        <p:txBody>
          <a:bodyPr wrap="square" rtlCol="0">
            <a:spAutoFit/>
          </a:bodyPr>
          <a:lstStyle/>
          <a:p>
            <a:pPr marL="285750" indent="-285750">
              <a:buFont typeface="Wingdings" charset="2"/>
              <a:buChar char="ü"/>
            </a:pPr>
            <a:r>
              <a:rPr lang="en-US" sz="2800" b="1" dirty="0"/>
              <a:t>Particular data model depends on TWO consideration</a:t>
            </a:r>
            <a:r>
              <a:rPr lang="en-US" sz="2400" dirty="0"/>
              <a:t>:</a:t>
            </a:r>
          </a:p>
          <a:p>
            <a:pPr marL="914400" lvl="1" indent="-457200" algn="just">
              <a:lnSpc>
                <a:spcPct val="150000"/>
              </a:lnSpc>
              <a:buFont typeface="+mj-lt"/>
              <a:buAutoNum type="arabicPeriod"/>
            </a:pPr>
            <a:r>
              <a:rPr lang="en-US" sz="2800" dirty="0"/>
              <a:t>It must be rich enough in structure to mirror the actual relationships of the data in real world.</a:t>
            </a:r>
          </a:p>
          <a:p>
            <a:pPr marL="914400" lvl="1" indent="-457200" algn="just">
              <a:lnSpc>
                <a:spcPct val="150000"/>
              </a:lnSpc>
              <a:buFont typeface="+mj-lt"/>
              <a:buAutoNum type="arabicPeriod"/>
            </a:pPr>
            <a:r>
              <a:rPr lang="en-US" sz="2800" dirty="0"/>
              <a:t>The structure should be simple enough that can be efficiently process the data when necessary.</a:t>
            </a:r>
            <a:endParaRPr lang="en-US" sz="2400" dirty="0"/>
          </a:p>
          <a:p>
            <a:pPr marL="285750" indent="-285750">
              <a:buFont typeface="Wingdings" charset="2"/>
              <a:buChar char="ü"/>
            </a:pPr>
            <a:endParaRPr lang="en-US" sz="2400" dirty="0"/>
          </a:p>
        </p:txBody>
      </p:sp>
      <p:grpSp>
        <p:nvGrpSpPr>
          <p:cNvPr id="10" name="Group 9"/>
          <p:cNvGrpSpPr/>
          <p:nvPr/>
        </p:nvGrpSpPr>
        <p:grpSpPr>
          <a:xfrm>
            <a:off x="8338785" y="53502"/>
            <a:ext cx="982638" cy="783280"/>
            <a:chOff x="8243249" y="53502"/>
            <a:chExt cx="982638" cy="783280"/>
          </a:xfrm>
        </p:grpSpPr>
        <p:sp>
          <p:nvSpPr>
            <p:cNvPr id="11" name="TextBox 10"/>
            <p:cNvSpPr txBox="1"/>
            <p:nvPr/>
          </p:nvSpPr>
          <p:spPr>
            <a:xfrm>
              <a:off x="8243249" y="529005"/>
              <a:ext cx="982638" cy="307777"/>
            </a:xfrm>
            <a:prstGeom prst="rect">
              <a:avLst/>
            </a:prstGeom>
            <a:noFill/>
          </p:spPr>
          <p:txBody>
            <a:bodyPr wrap="square" rtlCol="0">
              <a:spAutoFit/>
            </a:bodyPr>
            <a:lstStyle/>
            <a:p>
              <a:r>
                <a:rPr lang="en-US" sz="1400" b="1" dirty="0"/>
                <a:t>CSE 2103</a:t>
              </a:r>
            </a:p>
          </p:txBody>
        </p:sp>
        <p:pic>
          <p:nvPicPr>
            <p:cNvPr id="12" name="Picture 11"/>
            <p:cNvPicPr>
              <a:picLocks noChangeAspect="1"/>
            </p:cNvPicPr>
            <p:nvPr/>
          </p:nvPicPr>
          <p:blipFill rotWithShape="1">
            <a:blip r:embed="rId2"/>
            <a:srcRect l="20378" t="12438" r="20398" b="35343"/>
            <a:stretch/>
          </p:blipFill>
          <p:spPr>
            <a:xfrm>
              <a:off x="8366079" y="53502"/>
              <a:ext cx="600501" cy="529474"/>
            </a:xfrm>
            <a:prstGeom prst="rect">
              <a:avLst/>
            </a:prstGeom>
          </p:spPr>
        </p:pic>
      </p:grpSp>
    </p:spTree>
    <p:extLst>
      <p:ext uri="{BB962C8B-B14F-4D97-AF65-F5344CB8AC3E}">
        <p14:creationId xmlns:p14="http://schemas.microsoft.com/office/powerpoint/2010/main" val="221093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 calcmode="lin" valueType="num">
                                      <p:cBhvr additive="base">
                                        <p:cTn id="13" dur="500" fill="hold"/>
                                        <p:tgtEl>
                                          <p:spTgt spid="6">
                                            <p:txEl>
                                              <p:pRg st="2" end="2"/>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6">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7">
                                            <p:txEl>
                                              <p:pRg st="0" end="0"/>
                                            </p:txEl>
                                          </p:spTgt>
                                        </p:tgtEl>
                                        <p:attrNameLst>
                                          <p:attrName>style.visibility</p:attrName>
                                        </p:attrNameLst>
                                      </p:cBhvr>
                                      <p:to>
                                        <p:strVal val="visible"/>
                                      </p:to>
                                    </p:set>
                                    <p:anim calcmode="lin" valueType="num">
                                      <p:cBhvr additive="base">
                                        <p:cTn id="19" dur="500" fill="hold"/>
                                        <p:tgtEl>
                                          <p:spTgt spid="7">
                                            <p:txEl>
                                              <p:pRg st="0" end="0"/>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7">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7">
                                            <p:txEl>
                                              <p:pRg st="1" end="1"/>
                                            </p:txEl>
                                          </p:spTgt>
                                        </p:tgtEl>
                                        <p:attrNameLst>
                                          <p:attrName>style.visibility</p:attrName>
                                        </p:attrNameLst>
                                      </p:cBhvr>
                                      <p:to>
                                        <p:strVal val="visible"/>
                                      </p:to>
                                    </p:set>
                                    <p:anim calcmode="lin" valueType="num">
                                      <p:cBhvr additive="base">
                                        <p:cTn id="25" dur="500" fill="hold"/>
                                        <p:tgtEl>
                                          <p:spTgt spid="7">
                                            <p:txEl>
                                              <p:pRg st="1" end="1"/>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7">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7">
                                            <p:txEl>
                                              <p:pRg st="2" end="2"/>
                                            </p:txEl>
                                          </p:spTgt>
                                        </p:tgtEl>
                                        <p:attrNameLst>
                                          <p:attrName>style.visibility</p:attrName>
                                        </p:attrNameLst>
                                      </p:cBhvr>
                                      <p:to>
                                        <p:strVal val="visible"/>
                                      </p:to>
                                    </p:set>
                                    <p:anim calcmode="lin" valueType="num">
                                      <p:cBhvr additive="base">
                                        <p:cTn id="31" dur="500" fill="hold"/>
                                        <p:tgtEl>
                                          <p:spTgt spid="7">
                                            <p:txEl>
                                              <p:pRg st="2" end="2"/>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7">
                                            <p:txEl>
                                              <p:pRg st="2" end="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0" y="46239"/>
            <a:ext cx="4294909" cy="584775"/>
          </a:xfrm>
          <a:prstGeom prst="rect">
            <a:avLst/>
          </a:prstGeom>
          <a:noFill/>
        </p:spPr>
        <p:txBody>
          <a:bodyPr wrap="square" rtlCol="0">
            <a:spAutoFit/>
          </a:bodyPr>
          <a:lstStyle/>
          <a:p>
            <a:r>
              <a:rPr lang="en-US" sz="3200" dirty="0"/>
              <a:t>Some </a:t>
            </a:r>
            <a:r>
              <a:rPr lang="en-US" sz="3200"/>
              <a:t>Data Structure</a:t>
            </a: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764975"/>
            <a:ext cx="1413164" cy="2153205"/>
          </a:xfrm>
          <a:prstGeom prst="rect">
            <a:avLst/>
          </a:prstGeom>
          <a:ln>
            <a:solidFill>
              <a:schemeClr val="tx1"/>
            </a:solidFill>
          </a:ln>
        </p:spPr>
      </p:pic>
      <p:pic>
        <p:nvPicPr>
          <p:cNvPr id="20" name="Picture 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1800565" y="520021"/>
            <a:ext cx="1502347" cy="2479961"/>
          </a:xfrm>
          <a:prstGeom prst="rect">
            <a:avLst/>
          </a:prstGeom>
          <a:ln>
            <a:solidFill>
              <a:schemeClr val="tx1"/>
            </a:solidFill>
          </a:ln>
        </p:spPr>
      </p:pic>
      <p:pic>
        <p:nvPicPr>
          <p:cNvPr id="30" name="Picture 2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6200000">
            <a:off x="3955776" y="693477"/>
            <a:ext cx="1919376" cy="2062373"/>
          </a:xfrm>
          <a:prstGeom prst="rect">
            <a:avLst/>
          </a:prstGeom>
          <a:ln>
            <a:solidFill>
              <a:schemeClr val="tx1"/>
            </a:solidFill>
          </a:ln>
        </p:spPr>
      </p:pic>
      <p:pic>
        <p:nvPicPr>
          <p:cNvPr id="31" name="Picture 3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6200000">
            <a:off x="6327967" y="597132"/>
            <a:ext cx="1437898" cy="1917197"/>
          </a:xfrm>
          <a:prstGeom prst="rect">
            <a:avLst/>
          </a:prstGeom>
          <a:ln>
            <a:solidFill>
              <a:schemeClr val="tx1"/>
            </a:solidFill>
          </a:ln>
        </p:spPr>
      </p:pic>
      <p:pic>
        <p:nvPicPr>
          <p:cNvPr id="32" name="Picture 3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16200000">
            <a:off x="307735" y="2813678"/>
            <a:ext cx="1601256" cy="2078182"/>
          </a:xfrm>
          <a:prstGeom prst="rect">
            <a:avLst/>
          </a:prstGeom>
          <a:ln>
            <a:solidFill>
              <a:schemeClr val="tx1"/>
            </a:solidFill>
          </a:ln>
        </p:spPr>
      </p:pic>
      <p:pic>
        <p:nvPicPr>
          <p:cNvPr id="33" name="Picture 3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16200000">
            <a:off x="2631708" y="2504698"/>
            <a:ext cx="1862282" cy="2696140"/>
          </a:xfrm>
          <a:prstGeom prst="rect">
            <a:avLst/>
          </a:prstGeom>
          <a:ln>
            <a:solidFill>
              <a:schemeClr val="tx1"/>
            </a:solidFill>
          </a:ln>
        </p:spPr>
      </p:pic>
      <p:pic>
        <p:nvPicPr>
          <p:cNvPr id="34" name="Picture 3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16200000">
            <a:off x="5596070" y="2445201"/>
            <a:ext cx="2274067" cy="3020291"/>
          </a:xfrm>
          <a:prstGeom prst="rect">
            <a:avLst/>
          </a:prstGeom>
          <a:ln>
            <a:solidFill>
              <a:schemeClr val="tx1"/>
            </a:solidFill>
          </a:ln>
        </p:spPr>
      </p:pic>
      <p:pic>
        <p:nvPicPr>
          <p:cNvPr id="35" name="Picture 3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rot="16200000">
            <a:off x="893545" y="4303604"/>
            <a:ext cx="1607270" cy="3255818"/>
          </a:xfrm>
          <a:prstGeom prst="rect">
            <a:avLst/>
          </a:prstGeom>
          <a:ln>
            <a:solidFill>
              <a:schemeClr val="tx1"/>
            </a:solidFill>
          </a:ln>
        </p:spPr>
      </p:pic>
      <p:sp>
        <p:nvSpPr>
          <p:cNvPr id="5" name="TextBox 4"/>
          <p:cNvSpPr txBox="1"/>
          <p:nvPr/>
        </p:nvSpPr>
        <p:spPr>
          <a:xfrm>
            <a:off x="37453" y="2622388"/>
            <a:ext cx="1299019" cy="369332"/>
          </a:xfrm>
          <a:prstGeom prst="rect">
            <a:avLst/>
          </a:prstGeom>
          <a:solidFill>
            <a:schemeClr val="accent1"/>
          </a:solidFill>
        </p:spPr>
        <p:txBody>
          <a:bodyPr wrap="square" rtlCol="0">
            <a:spAutoFit/>
          </a:bodyPr>
          <a:lstStyle/>
          <a:p>
            <a:r>
              <a:rPr lang="en-US"/>
              <a:t>One D </a:t>
            </a:r>
            <a:r>
              <a:rPr lang="en-US" dirty="0"/>
              <a:t>array</a:t>
            </a:r>
          </a:p>
        </p:txBody>
      </p:sp>
      <p:sp>
        <p:nvSpPr>
          <p:cNvPr id="15" name="TextBox 14"/>
          <p:cNvSpPr txBox="1"/>
          <p:nvPr/>
        </p:nvSpPr>
        <p:spPr>
          <a:xfrm>
            <a:off x="1911954" y="2467933"/>
            <a:ext cx="1299019" cy="369332"/>
          </a:xfrm>
          <a:prstGeom prst="rect">
            <a:avLst/>
          </a:prstGeom>
          <a:solidFill>
            <a:schemeClr val="accent1"/>
          </a:solidFill>
        </p:spPr>
        <p:txBody>
          <a:bodyPr wrap="square" rtlCol="0">
            <a:spAutoFit/>
          </a:bodyPr>
          <a:lstStyle/>
          <a:p>
            <a:r>
              <a:rPr lang="en-US" dirty="0"/>
              <a:t>Two D array</a:t>
            </a:r>
          </a:p>
        </p:txBody>
      </p:sp>
      <p:sp>
        <p:nvSpPr>
          <p:cNvPr id="16" name="TextBox 15"/>
          <p:cNvSpPr txBox="1"/>
          <p:nvPr/>
        </p:nvSpPr>
        <p:spPr>
          <a:xfrm>
            <a:off x="6039209" y="2408640"/>
            <a:ext cx="1299019" cy="369332"/>
          </a:xfrm>
          <a:prstGeom prst="rect">
            <a:avLst/>
          </a:prstGeom>
          <a:solidFill>
            <a:schemeClr val="accent1"/>
          </a:solidFill>
        </p:spPr>
        <p:txBody>
          <a:bodyPr wrap="square" rtlCol="0">
            <a:spAutoFit/>
          </a:bodyPr>
          <a:lstStyle/>
          <a:p>
            <a:r>
              <a:rPr lang="en-US"/>
              <a:t>Linked List</a:t>
            </a:r>
            <a:endParaRPr lang="en-US" dirty="0"/>
          </a:p>
        </p:txBody>
      </p:sp>
      <p:sp>
        <p:nvSpPr>
          <p:cNvPr id="17" name="TextBox 16"/>
          <p:cNvSpPr txBox="1"/>
          <p:nvPr/>
        </p:nvSpPr>
        <p:spPr>
          <a:xfrm>
            <a:off x="6039209" y="5092380"/>
            <a:ext cx="1299019" cy="369332"/>
          </a:xfrm>
          <a:prstGeom prst="rect">
            <a:avLst/>
          </a:prstGeom>
          <a:solidFill>
            <a:schemeClr val="accent1"/>
          </a:solidFill>
        </p:spPr>
        <p:txBody>
          <a:bodyPr wrap="square" rtlCol="0">
            <a:spAutoFit/>
          </a:bodyPr>
          <a:lstStyle/>
          <a:p>
            <a:r>
              <a:rPr lang="en-US"/>
              <a:t>Hierarchical</a:t>
            </a:r>
            <a:endParaRPr lang="en-US" dirty="0"/>
          </a:p>
        </p:txBody>
      </p:sp>
      <p:sp>
        <p:nvSpPr>
          <p:cNvPr id="7" name="TextBox 6"/>
          <p:cNvSpPr txBox="1"/>
          <p:nvPr/>
        </p:nvSpPr>
        <p:spPr>
          <a:xfrm>
            <a:off x="37453" y="4722124"/>
            <a:ext cx="1874501" cy="461665"/>
          </a:xfrm>
          <a:prstGeom prst="rect">
            <a:avLst/>
          </a:prstGeom>
          <a:noFill/>
        </p:spPr>
        <p:txBody>
          <a:bodyPr wrap="square" rtlCol="0">
            <a:spAutoFit/>
          </a:bodyPr>
          <a:lstStyle/>
          <a:p>
            <a:r>
              <a:rPr lang="en-US" sz="2400" dirty="0"/>
              <a:t>(2x+y)(a-7b)</a:t>
            </a:r>
            <a:r>
              <a:rPr lang="en-US" sz="2400" baseline="30000" dirty="0"/>
              <a:t>3</a:t>
            </a:r>
          </a:p>
        </p:txBody>
      </p:sp>
      <p:grpSp>
        <p:nvGrpSpPr>
          <p:cNvPr id="22" name="Group 21"/>
          <p:cNvGrpSpPr/>
          <p:nvPr/>
        </p:nvGrpSpPr>
        <p:grpSpPr>
          <a:xfrm>
            <a:off x="8338785" y="53502"/>
            <a:ext cx="982638" cy="783280"/>
            <a:chOff x="8243249" y="53502"/>
            <a:chExt cx="982638" cy="783280"/>
          </a:xfrm>
        </p:grpSpPr>
        <p:sp>
          <p:nvSpPr>
            <p:cNvPr id="23" name="TextBox 22"/>
            <p:cNvSpPr txBox="1"/>
            <p:nvPr/>
          </p:nvSpPr>
          <p:spPr>
            <a:xfrm>
              <a:off x="8243249" y="529005"/>
              <a:ext cx="982638" cy="307777"/>
            </a:xfrm>
            <a:prstGeom prst="rect">
              <a:avLst/>
            </a:prstGeom>
            <a:noFill/>
          </p:spPr>
          <p:txBody>
            <a:bodyPr wrap="square" rtlCol="0">
              <a:spAutoFit/>
            </a:bodyPr>
            <a:lstStyle/>
            <a:p>
              <a:r>
                <a:rPr lang="en-US" sz="1400" b="1" dirty="0"/>
                <a:t>CSE 2103</a:t>
              </a:r>
            </a:p>
          </p:txBody>
        </p:sp>
        <p:pic>
          <p:nvPicPr>
            <p:cNvPr id="24" name="Picture 23"/>
            <p:cNvPicPr>
              <a:picLocks noChangeAspect="1"/>
            </p:cNvPicPr>
            <p:nvPr/>
          </p:nvPicPr>
          <p:blipFill rotWithShape="1">
            <a:blip r:embed="rId10"/>
            <a:srcRect l="20378" t="12438" r="20398" b="35343"/>
            <a:stretch/>
          </p:blipFill>
          <p:spPr>
            <a:xfrm>
              <a:off x="8366079" y="53502"/>
              <a:ext cx="600501" cy="529474"/>
            </a:xfrm>
            <a:prstGeom prst="rect">
              <a:avLst/>
            </a:prstGeom>
          </p:spPr>
        </p:pic>
      </p:grpSp>
    </p:spTree>
    <p:extLst>
      <p:ext uri="{BB962C8B-B14F-4D97-AF65-F5344CB8AC3E}">
        <p14:creationId xmlns:p14="http://schemas.microsoft.com/office/powerpoint/2010/main" val="1131652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2"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1+#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 presetClass="entr" presetSubtype="2"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anim calcmode="lin" valueType="num">
                                      <p:cBhvr additive="base">
                                        <p:cTn id="21" dur="500" fill="hold"/>
                                        <p:tgtEl>
                                          <p:spTgt spid="15"/>
                                        </p:tgtEl>
                                        <p:attrNameLst>
                                          <p:attrName>ppt_x</p:attrName>
                                        </p:attrNameLst>
                                      </p:cBhvr>
                                      <p:tavLst>
                                        <p:tav tm="0">
                                          <p:val>
                                            <p:strVal val="1+#ppt_w/2"/>
                                          </p:val>
                                        </p:tav>
                                        <p:tav tm="100000">
                                          <p:val>
                                            <p:strVal val="#ppt_x"/>
                                          </p:val>
                                        </p:tav>
                                      </p:tavLst>
                                    </p:anim>
                                    <p:anim calcmode="lin" valueType="num">
                                      <p:cBhvr additive="base">
                                        <p:cTn id="22" dur="50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2" presetClass="entr" presetSubtype="2"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anim calcmode="lin" valueType="num">
                                      <p:cBhvr additive="base">
                                        <p:cTn id="35" dur="500" fill="hold"/>
                                        <p:tgtEl>
                                          <p:spTgt spid="16"/>
                                        </p:tgtEl>
                                        <p:attrNameLst>
                                          <p:attrName>ppt_x</p:attrName>
                                        </p:attrNameLst>
                                      </p:cBhvr>
                                      <p:tavLst>
                                        <p:tav tm="0">
                                          <p:val>
                                            <p:strVal val="1+#ppt_w/2"/>
                                          </p:val>
                                        </p:tav>
                                        <p:tav tm="100000">
                                          <p:val>
                                            <p:strVal val="#ppt_x"/>
                                          </p:val>
                                        </p:tav>
                                      </p:tavLst>
                                    </p:anim>
                                    <p:anim calcmode="lin" valueType="num">
                                      <p:cBhvr additive="base">
                                        <p:cTn id="36" dur="500" fill="hold"/>
                                        <p:tgtEl>
                                          <p:spTgt spid="16"/>
                                        </p:tgtEl>
                                        <p:attrNameLst>
                                          <p:attrName>ppt_y</p:attrName>
                                        </p:attrNameLst>
                                      </p:cBhvr>
                                      <p:tavLst>
                                        <p:tav tm="0">
                                          <p:val>
                                            <p:strVal val="#ppt_y"/>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3"/>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4"/>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2" presetClass="entr" presetSubtype="2" fill="hold" grpId="0" nodeType="clickEffect">
                                  <p:stCondLst>
                                    <p:cond delay="0"/>
                                  </p:stCondLst>
                                  <p:childTnLst>
                                    <p:set>
                                      <p:cBhvr>
                                        <p:cTn id="52" dur="1" fill="hold">
                                          <p:stCondLst>
                                            <p:cond delay="0"/>
                                          </p:stCondLst>
                                        </p:cTn>
                                        <p:tgtEl>
                                          <p:spTgt spid="17"/>
                                        </p:tgtEl>
                                        <p:attrNameLst>
                                          <p:attrName>style.visibility</p:attrName>
                                        </p:attrNameLst>
                                      </p:cBhvr>
                                      <p:to>
                                        <p:strVal val="visible"/>
                                      </p:to>
                                    </p:set>
                                    <p:anim calcmode="lin" valueType="num">
                                      <p:cBhvr additive="base">
                                        <p:cTn id="53" dur="500" fill="hold"/>
                                        <p:tgtEl>
                                          <p:spTgt spid="17"/>
                                        </p:tgtEl>
                                        <p:attrNameLst>
                                          <p:attrName>ppt_x</p:attrName>
                                        </p:attrNameLst>
                                      </p:cBhvr>
                                      <p:tavLst>
                                        <p:tav tm="0">
                                          <p:val>
                                            <p:strVal val="1+#ppt_w/2"/>
                                          </p:val>
                                        </p:tav>
                                        <p:tav tm="100000">
                                          <p:val>
                                            <p:strVal val="#ppt_x"/>
                                          </p:val>
                                        </p:tav>
                                      </p:tavLst>
                                    </p:anim>
                                    <p:anim calcmode="lin" valueType="num">
                                      <p:cBhvr additive="base">
                                        <p:cTn id="54" dur="500" fill="hold"/>
                                        <p:tgtEl>
                                          <p:spTgt spid="17"/>
                                        </p:tgtEl>
                                        <p:attrNameLst>
                                          <p:attrName>ppt_y</p:attrName>
                                        </p:attrNameLst>
                                      </p:cBhvr>
                                      <p:tavLst>
                                        <p:tav tm="0">
                                          <p:val>
                                            <p:strVal val="#ppt_y"/>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 presetClass="entr" presetSubtype="12" fill="hold" grpId="0" nodeType="clickEffect">
                                  <p:stCondLst>
                                    <p:cond delay="0"/>
                                  </p:stCondLst>
                                  <p:childTnLst>
                                    <p:set>
                                      <p:cBhvr>
                                        <p:cTn id="58" dur="1" fill="hold">
                                          <p:stCondLst>
                                            <p:cond delay="0"/>
                                          </p:stCondLst>
                                        </p:cTn>
                                        <p:tgtEl>
                                          <p:spTgt spid="7"/>
                                        </p:tgtEl>
                                        <p:attrNameLst>
                                          <p:attrName>style.visibility</p:attrName>
                                        </p:attrNameLst>
                                      </p:cBhvr>
                                      <p:to>
                                        <p:strVal val="visible"/>
                                      </p:to>
                                    </p:set>
                                    <p:anim calcmode="lin" valueType="num">
                                      <p:cBhvr additive="base">
                                        <p:cTn id="59" dur="500" fill="hold"/>
                                        <p:tgtEl>
                                          <p:spTgt spid="7"/>
                                        </p:tgtEl>
                                        <p:attrNameLst>
                                          <p:attrName>ppt_x</p:attrName>
                                        </p:attrNameLst>
                                      </p:cBhvr>
                                      <p:tavLst>
                                        <p:tav tm="0">
                                          <p:val>
                                            <p:strVal val="0-#ppt_w/2"/>
                                          </p:val>
                                        </p:tav>
                                        <p:tav tm="100000">
                                          <p:val>
                                            <p:strVal val="#ppt_x"/>
                                          </p:val>
                                        </p:tav>
                                      </p:tavLst>
                                    </p:anim>
                                    <p:anim calcmode="lin" valueType="num">
                                      <p:cBhvr additive="base">
                                        <p:cTn id="6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5" grpId="0" animBg="1"/>
      <p:bldP spid="16" grpId="0" animBg="1"/>
      <p:bldP spid="17" grpId="0" animBg="1"/>
      <p:bldP spid="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24691" y="46239"/>
            <a:ext cx="4447309" cy="584775"/>
          </a:xfrm>
          <a:prstGeom prst="rect">
            <a:avLst/>
          </a:prstGeom>
          <a:noFill/>
        </p:spPr>
        <p:txBody>
          <a:bodyPr wrap="square" rtlCol="0">
            <a:spAutoFit/>
          </a:bodyPr>
          <a:lstStyle/>
          <a:p>
            <a:r>
              <a:rPr lang="en-US" sz="3200" dirty="0">
                <a:solidFill>
                  <a:srgbClr val="FF0000"/>
                </a:solidFill>
              </a:rPr>
              <a:t>Data Structure: Array</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933477" y="1328559"/>
            <a:ext cx="1801091" cy="2744281"/>
          </a:xfrm>
          <a:prstGeom prst="rect">
            <a:avLst/>
          </a:prstGeom>
          <a:ln>
            <a:solidFill>
              <a:schemeClr val="tx1"/>
            </a:solidFill>
          </a:ln>
        </p:spPr>
      </p:pic>
      <p:sp>
        <p:nvSpPr>
          <p:cNvPr id="7" name="TextBox 6"/>
          <p:cNvSpPr txBox="1"/>
          <p:nvPr/>
        </p:nvSpPr>
        <p:spPr>
          <a:xfrm>
            <a:off x="1607128" y="631014"/>
            <a:ext cx="5417128" cy="584775"/>
          </a:xfrm>
          <a:prstGeom prst="rect">
            <a:avLst/>
          </a:prstGeom>
          <a:noFill/>
        </p:spPr>
        <p:txBody>
          <a:bodyPr wrap="square" rtlCol="0">
            <a:spAutoFit/>
          </a:bodyPr>
          <a:lstStyle/>
          <a:p>
            <a:r>
              <a:rPr lang="en-US" sz="2800" dirty="0">
                <a:solidFill>
                  <a:srgbClr val="0000CC"/>
                </a:solidFill>
              </a:rPr>
              <a:t>Simplest types of </a:t>
            </a:r>
            <a:r>
              <a:rPr lang="en-US" sz="2800">
                <a:solidFill>
                  <a:srgbClr val="0000CC"/>
                </a:solidFill>
              </a:rPr>
              <a:t>data </a:t>
            </a:r>
            <a:r>
              <a:rPr lang="en-US" sz="3200">
                <a:solidFill>
                  <a:srgbClr val="0000CC"/>
                </a:solidFill>
              </a:rPr>
              <a:t>structure</a:t>
            </a:r>
            <a:endParaRPr lang="en-US" sz="2800">
              <a:solidFill>
                <a:srgbClr val="0000CC"/>
              </a:solidFill>
            </a:endParaRPr>
          </a:p>
        </p:txBody>
      </p:sp>
      <p:sp>
        <p:nvSpPr>
          <p:cNvPr id="8" name="TextBox 7"/>
          <p:cNvSpPr txBox="1"/>
          <p:nvPr/>
        </p:nvSpPr>
        <p:spPr>
          <a:xfrm>
            <a:off x="374072" y="1585121"/>
            <a:ext cx="5915892" cy="584775"/>
          </a:xfrm>
          <a:prstGeom prst="rect">
            <a:avLst/>
          </a:prstGeom>
          <a:noFill/>
        </p:spPr>
        <p:txBody>
          <a:bodyPr wrap="square" rtlCol="0">
            <a:spAutoFit/>
          </a:bodyPr>
          <a:lstStyle/>
          <a:p>
            <a:pPr marL="285750" indent="-285750">
              <a:buFont typeface="Wingdings" charset="2"/>
              <a:buChar char="v"/>
            </a:pPr>
            <a:r>
              <a:rPr lang="en-US" sz="3200" dirty="0"/>
              <a:t>One dimensional array /Linear</a:t>
            </a:r>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5630796" y="3363155"/>
            <a:ext cx="2381278" cy="3930834"/>
          </a:xfrm>
          <a:prstGeom prst="rect">
            <a:avLst/>
          </a:prstGeom>
          <a:ln>
            <a:solidFill>
              <a:schemeClr val="tx1"/>
            </a:solidFill>
          </a:ln>
        </p:spPr>
      </p:pic>
      <p:sp>
        <p:nvSpPr>
          <p:cNvPr id="10" name="TextBox 9"/>
          <p:cNvSpPr txBox="1"/>
          <p:nvPr/>
        </p:nvSpPr>
        <p:spPr>
          <a:xfrm>
            <a:off x="124691" y="5328571"/>
            <a:ext cx="5070764" cy="584775"/>
          </a:xfrm>
          <a:prstGeom prst="rect">
            <a:avLst/>
          </a:prstGeom>
          <a:noFill/>
        </p:spPr>
        <p:txBody>
          <a:bodyPr wrap="square" rtlCol="0">
            <a:spAutoFit/>
          </a:bodyPr>
          <a:lstStyle/>
          <a:p>
            <a:pPr marL="285750" indent="-285750">
              <a:buFont typeface="Wingdings" charset="2"/>
              <a:buChar char="v"/>
            </a:pPr>
            <a:r>
              <a:rPr lang="en-US" sz="3200" dirty="0"/>
              <a:t>Two dimensional Array</a:t>
            </a:r>
          </a:p>
        </p:txBody>
      </p:sp>
      <p:grpSp>
        <p:nvGrpSpPr>
          <p:cNvPr id="13" name="Group 12"/>
          <p:cNvGrpSpPr/>
          <p:nvPr/>
        </p:nvGrpSpPr>
        <p:grpSpPr>
          <a:xfrm>
            <a:off x="8338785" y="53502"/>
            <a:ext cx="982638" cy="783280"/>
            <a:chOff x="8243249" y="53502"/>
            <a:chExt cx="982638" cy="783280"/>
          </a:xfrm>
        </p:grpSpPr>
        <p:sp>
          <p:nvSpPr>
            <p:cNvPr id="14" name="TextBox 13"/>
            <p:cNvSpPr txBox="1"/>
            <p:nvPr/>
          </p:nvSpPr>
          <p:spPr>
            <a:xfrm>
              <a:off x="8243249" y="529005"/>
              <a:ext cx="982638" cy="307777"/>
            </a:xfrm>
            <a:prstGeom prst="rect">
              <a:avLst/>
            </a:prstGeom>
            <a:noFill/>
          </p:spPr>
          <p:txBody>
            <a:bodyPr wrap="square" rtlCol="0">
              <a:spAutoFit/>
            </a:bodyPr>
            <a:lstStyle/>
            <a:p>
              <a:r>
                <a:rPr lang="en-US" sz="1400" b="1" dirty="0"/>
                <a:t>CSE 2103</a:t>
              </a:r>
            </a:p>
          </p:txBody>
        </p:sp>
        <p:pic>
          <p:nvPicPr>
            <p:cNvPr id="15" name="Picture 14"/>
            <p:cNvPicPr>
              <a:picLocks noChangeAspect="1"/>
            </p:cNvPicPr>
            <p:nvPr/>
          </p:nvPicPr>
          <p:blipFill rotWithShape="1">
            <a:blip r:embed="rId4"/>
            <a:srcRect l="20378" t="12438" r="20398" b="35343"/>
            <a:stretch/>
          </p:blipFill>
          <p:spPr>
            <a:xfrm>
              <a:off x="8366079" y="53502"/>
              <a:ext cx="600501" cy="529474"/>
            </a:xfrm>
            <a:prstGeom prst="rect">
              <a:avLst/>
            </a:prstGeom>
          </p:spPr>
        </p:pic>
      </p:grpSp>
    </p:spTree>
    <p:extLst>
      <p:ext uri="{BB962C8B-B14F-4D97-AF65-F5344CB8AC3E}">
        <p14:creationId xmlns:p14="http://schemas.microsoft.com/office/powerpoint/2010/main" val="907250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24691" y="46239"/>
            <a:ext cx="4447309" cy="584775"/>
          </a:xfrm>
          <a:prstGeom prst="rect">
            <a:avLst/>
          </a:prstGeom>
          <a:noFill/>
        </p:spPr>
        <p:txBody>
          <a:bodyPr wrap="square" rtlCol="0">
            <a:spAutoFit/>
          </a:bodyPr>
          <a:lstStyle/>
          <a:p>
            <a:r>
              <a:rPr lang="en-US" sz="3200" dirty="0">
                <a:solidFill>
                  <a:srgbClr val="FF0000"/>
                </a:solidFill>
              </a:rPr>
              <a:t>Data Structure: Link List</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773014" y="423787"/>
            <a:ext cx="2824544" cy="3034978"/>
          </a:xfrm>
          <a:prstGeom prst="rect">
            <a:avLst/>
          </a:prstGeom>
          <a:ln>
            <a:solidFill>
              <a:schemeClr val="tx1"/>
            </a:solidFill>
          </a:ln>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4420636" y="84508"/>
            <a:ext cx="2802035" cy="3736046"/>
          </a:xfrm>
          <a:prstGeom prst="rect">
            <a:avLst/>
          </a:prstGeom>
          <a:ln>
            <a:solidFill>
              <a:schemeClr val="tx1"/>
            </a:solidFill>
          </a:ln>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6200000">
            <a:off x="1000722" y="3000733"/>
            <a:ext cx="2369127" cy="3074759"/>
          </a:xfrm>
          <a:prstGeom prst="rect">
            <a:avLst/>
          </a:prstGeom>
          <a:ln>
            <a:solidFill>
              <a:schemeClr val="tx1"/>
            </a:solidFill>
          </a:ln>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6200000">
            <a:off x="4766567" y="3079875"/>
            <a:ext cx="2412892" cy="3493292"/>
          </a:xfrm>
          <a:prstGeom prst="rect">
            <a:avLst/>
          </a:prstGeom>
          <a:ln>
            <a:solidFill>
              <a:schemeClr val="tx1"/>
            </a:solidFill>
          </a:ln>
        </p:spPr>
      </p:pic>
      <p:sp>
        <p:nvSpPr>
          <p:cNvPr id="10" name="TextBox 9"/>
          <p:cNvSpPr txBox="1"/>
          <p:nvPr/>
        </p:nvSpPr>
        <p:spPr>
          <a:xfrm>
            <a:off x="0" y="6076084"/>
            <a:ext cx="9007524" cy="646331"/>
          </a:xfrm>
          <a:prstGeom prst="rect">
            <a:avLst/>
          </a:prstGeom>
          <a:noFill/>
        </p:spPr>
        <p:txBody>
          <a:bodyPr wrap="square" rtlCol="0">
            <a:spAutoFit/>
          </a:bodyPr>
          <a:lstStyle/>
          <a:p>
            <a:pPr algn="just"/>
            <a:r>
              <a:rPr lang="en-US" b="1" dirty="0">
                <a:solidFill>
                  <a:srgbClr val="FF0000"/>
                </a:solidFill>
              </a:rPr>
              <a:t>Advantages: An integer used as a pointer requires less space  than a name. Hence this representation saves spaces, if there are hundreds of customers for each salesman</a:t>
            </a:r>
          </a:p>
        </p:txBody>
      </p:sp>
      <p:grpSp>
        <p:nvGrpSpPr>
          <p:cNvPr id="13" name="Group 12"/>
          <p:cNvGrpSpPr/>
          <p:nvPr/>
        </p:nvGrpSpPr>
        <p:grpSpPr>
          <a:xfrm>
            <a:off x="8338785" y="53502"/>
            <a:ext cx="982638" cy="783280"/>
            <a:chOff x="8243249" y="53502"/>
            <a:chExt cx="982638" cy="783280"/>
          </a:xfrm>
        </p:grpSpPr>
        <p:sp>
          <p:nvSpPr>
            <p:cNvPr id="14" name="TextBox 13"/>
            <p:cNvSpPr txBox="1"/>
            <p:nvPr/>
          </p:nvSpPr>
          <p:spPr>
            <a:xfrm>
              <a:off x="8243249" y="529005"/>
              <a:ext cx="982638" cy="307777"/>
            </a:xfrm>
            <a:prstGeom prst="rect">
              <a:avLst/>
            </a:prstGeom>
            <a:noFill/>
          </p:spPr>
          <p:txBody>
            <a:bodyPr wrap="square" rtlCol="0">
              <a:spAutoFit/>
            </a:bodyPr>
            <a:lstStyle/>
            <a:p>
              <a:r>
                <a:rPr lang="en-US" sz="1400" b="1" dirty="0"/>
                <a:t>CSE 2103</a:t>
              </a:r>
            </a:p>
          </p:txBody>
        </p:sp>
        <p:pic>
          <p:nvPicPr>
            <p:cNvPr id="15" name="Picture 14"/>
            <p:cNvPicPr>
              <a:picLocks noChangeAspect="1"/>
            </p:cNvPicPr>
            <p:nvPr/>
          </p:nvPicPr>
          <p:blipFill rotWithShape="1">
            <a:blip r:embed="rId6"/>
            <a:srcRect l="20378" t="12438" r="20398" b="35343"/>
            <a:stretch/>
          </p:blipFill>
          <p:spPr>
            <a:xfrm>
              <a:off x="8366079" y="53502"/>
              <a:ext cx="600501" cy="529474"/>
            </a:xfrm>
            <a:prstGeom prst="rect">
              <a:avLst/>
            </a:prstGeom>
          </p:spPr>
        </p:pic>
      </p:grpSp>
    </p:spTree>
    <p:extLst>
      <p:ext uri="{BB962C8B-B14F-4D97-AF65-F5344CB8AC3E}">
        <p14:creationId xmlns:p14="http://schemas.microsoft.com/office/powerpoint/2010/main" val="1020621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24691" y="46239"/>
            <a:ext cx="4447309" cy="646331"/>
          </a:xfrm>
          <a:prstGeom prst="rect">
            <a:avLst/>
          </a:prstGeom>
          <a:noFill/>
        </p:spPr>
        <p:txBody>
          <a:bodyPr wrap="square" rtlCol="0">
            <a:spAutoFit/>
          </a:bodyPr>
          <a:lstStyle/>
          <a:p>
            <a:r>
              <a:rPr lang="en-US" sz="3600" b="1" dirty="0">
                <a:solidFill>
                  <a:srgbClr val="FF0000"/>
                </a:solidFill>
              </a:rPr>
              <a:t>Data Structure: Tree</a:t>
            </a:r>
          </a:p>
        </p:txBody>
      </p:sp>
      <p:sp>
        <p:nvSpPr>
          <p:cNvPr id="6" name="TextBox 5"/>
          <p:cNvSpPr txBox="1"/>
          <p:nvPr/>
        </p:nvSpPr>
        <p:spPr>
          <a:xfrm>
            <a:off x="124691" y="631014"/>
            <a:ext cx="8742218" cy="1200329"/>
          </a:xfrm>
          <a:prstGeom prst="rect">
            <a:avLst/>
          </a:prstGeom>
          <a:noFill/>
        </p:spPr>
        <p:txBody>
          <a:bodyPr wrap="square" rtlCol="0">
            <a:spAutoFit/>
          </a:bodyPr>
          <a:lstStyle/>
          <a:p>
            <a:pPr algn="just"/>
            <a:r>
              <a:rPr lang="en-US" sz="2400" dirty="0"/>
              <a:t>Data frequently contain a hierarchical relationship between various elements. The data structure reflects this relationship is called a rooted tree graph or simply a tree</a:t>
            </a: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882921" y="1073113"/>
            <a:ext cx="4621309" cy="6137769"/>
          </a:xfrm>
          <a:prstGeom prst="rect">
            <a:avLst/>
          </a:prstGeom>
          <a:ln>
            <a:solidFill>
              <a:schemeClr val="tx1"/>
            </a:solidFill>
          </a:ln>
        </p:spPr>
      </p:pic>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flipH="1" flipV="1">
            <a:off x="5628311" y="2562055"/>
            <a:ext cx="2192783" cy="4565644"/>
          </a:xfrm>
          <a:prstGeom prst="rect">
            <a:avLst/>
          </a:prstGeom>
        </p:spPr>
      </p:pic>
      <p:grpSp>
        <p:nvGrpSpPr>
          <p:cNvPr id="11" name="Group 10"/>
          <p:cNvGrpSpPr/>
          <p:nvPr/>
        </p:nvGrpSpPr>
        <p:grpSpPr>
          <a:xfrm>
            <a:off x="8338785" y="53502"/>
            <a:ext cx="982638" cy="783280"/>
            <a:chOff x="8243249" y="53502"/>
            <a:chExt cx="982638" cy="783280"/>
          </a:xfrm>
        </p:grpSpPr>
        <p:sp>
          <p:nvSpPr>
            <p:cNvPr id="12" name="TextBox 11"/>
            <p:cNvSpPr txBox="1"/>
            <p:nvPr/>
          </p:nvSpPr>
          <p:spPr>
            <a:xfrm>
              <a:off x="8243249" y="529005"/>
              <a:ext cx="982638" cy="307777"/>
            </a:xfrm>
            <a:prstGeom prst="rect">
              <a:avLst/>
            </a:prstGeom>
            <a:noFill/>
          </p:spPr>
          <p:txBody>
            <a:bodyPr wrap="square" rtlCol="0">
              <a:spAutoFit/>
            </a:bodyPr>
            <a:lstStyle/>
            <a:p>
              <a:r>
                <a:rPr lang="en-US" sz="1400" b="1" dirty="0"/>
                <a:t>CSE 2103</a:t>
              </a:r>
            </a:p>
          </p:txBody>
        </p:sp>
        <p:pic>
          <p:nvPicPr>
            <p:cNvPr id="13" name="Picture 12"/>
            <p:cNvPicPr>
              <a:picLocks noChangeAspect="1"/>
            </p:cNvPicPr>
            <p:nvPr/>
          </p:nvPicPr>
          <p:blipFill rotWithShape="1">
            <a:blip r:embed="rId4"/>
            <a:srcRect l="20378" t="12438" r="20398" b="35343"/>
            <a:stretch/>
          </p:blipFill>
          <p:spPr>
            <a:xfrm>
              <a:off x="8366079" y="53502"/>
              <a:ext cx="600501" cy="529474"/>
            </a:xfrm>
            <a:prstGeom prst="rect">
              <a:avLst/>
            </a:prstGeom>
          </p:spPr>
        </p:pic>
      </p:grpSp>
    </p:spTree>
    <p:extLst>
      <p:ext uri="{BB962C8B-B14F-4D97-AF65-F5344CB8AC3E}">
        <p14:creationId xmlns:p14="http://schemas.microsoft.com/office/powerpoint/2010/main" val="1626401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24691" y="46239"/>
            <a:ext cx="5753595" cy="707886"/>
          </a:xfrm>
          <a:prstGeom prst="rect">
            <a:avLst/>
          </a:prstGeom>
          <a:noFill/>
        </p:spPr>
        <p:txBody>
          <a:bodyPr wrap="square" rtlCol="0">
            <a:spAutoFit/>
          </a:bodyPr>
          <a:lstStyle/>
          <a:p>
            <a:r>
              <a:rPr lang="en-US" sz="4000" b="1" dirty="0">
                <a:solidFill>
                  <a:srgbClr val="FF0000"/>
                </a:solidFill>
              </a:rPr>
              <a:t>Data Structure: Stack</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94508" y="682892"/>
            <a:ext cx="4553589" cy="4366821"/>
          </a:xfrm>
          <a:prstGeom prst="rect">
            <a:avLst/>
          </a:prstGeom>
        </p:spPr>
      </p:pic>
      <p:sp>
        <p:nvSpPr>
          <p:cNvPr id="7" name="TextBox 6"/>
          <p:cNvSpPr txBox="1"/>
          <p:nvPr/>
        </p:nvSpPr>
        <p:spPr>
          <a:xfrm>
            <a:off x="6036128" y="2322615"/>
            <a:ext cx="1994848" cy="1107996"/>
          </a:xfrm>
          <a:prstGeom prst="rect">
            <a:avLst/>
          </a:prstGeom>
          <a:noFill/>
        </p:spPr>
        <p:txBody>
          <a:bodyPr wrap="square" rtlCol="0">
            <a:spAutoFit/>
          </a:bodyPr>
          <a:lstStyle/>
          <a:p>
            <a:r>
              <a:rPr lang="en-US" sz="6600">
                <a:solidFill>
                  <a:srgbClr val="0000CC"/>
                </a:solidFill>
              </a:rPr>
              <a:t>LIFO</a:t>
            </a:r>
          </a:p>
        </p:txBody>
      </p:sp>
      <p:grpSp>
        <p:nvGrpSpPr>
          <p:cNvPr id="10" name="Group 9"/>
          <p:cNvGrpSpPr/>
          <p:nvPr/>
        </p:nvGrpSpPr>
        <p:grpSpPr>
          <a:xfrm>
            <a:off x="8338785" y="53502"/>
            <a:ext cx="982638" cy="783280"/>
            <a:chOff x="8243249" y="53502"/>
            <a:chExt cx="982638" cy="783280"/>
          </a:xfrm>
        </p:grpSpPr>
        <p:sp>
          <p:nvSpPr>
            <p:cNvPr id="11" name="TextBox 10"/>
            <p:cNvSpPr txBox="1"/>
            <p:nvPr/>
          </p:nvSpPr>
          <p:spPr>
            <a:xfrm>
              <a:off x="8243249" y="529005"/>
              <a:ext cx="982638" cy="307777"/>
            </a:xfrm>
            <a:prstGeom prst="rect">
              <a:avLst/>
            </a:prstGeom>
            <a:noFill/>
          </p:spPr>
          <p:txBody>
            <a:bodyPr wrap="square" rtlCol="0">
              <a:spAutoFit/>
            </a:bodyPr>
            <a:lstStyle/>
            <a:p>
              <a:r>
                <a:rPr lang="en-US" sz="1400" b="1" dirty="0"/>
                <a:t>CSE 2103</a:t>
              </a:r>
            </a:p>
          </p:txBody>
        </p:sp>
        <p:pic>
          <p:nvPicPr>
            <p:cNvPr id="12" name="Picture 11"/>
            <p:cNvPicPr>
              <a:picLocks noChangeAspect="1"/>
            </p:cNvPicPr>
            <p:nvPr/>
          </p:nvPicPr>
          <p:blipFill rotWithShape="1">
            <a:blip r:embed="rId3"/>
            <a:srcRect l="20378" t="12438" r="20398" b="35343"/>
            <a:stretch/>
          </p:blipFill>
          <p:spPr>
            <a:xfrm>
              <a:off x="8366079" y="53502"/>
              <a:ext cx="600501" cy="529474"/>
            </a:xfrm>
            <a:prstGeom prst="rect">
              <a:avLst/>
            </a:prstGeom>
          </p:spPr>
        </p:pic>
      </p:grpSp>
    </p:spTree>
    <p:extLst>
      <p:ext uri="{BB962C8B-B14F-4D97-AF65-F5344CB8AC3E}">
        <p14:creationId xmlns:p14="http://schemas.microsoft.com/office/powerpoint/2010/main" val="1754571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3"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1+#ppt_w/2"/>
                                          </p:val>
                                        </p:tav>
                                        <p:tav tm="100000">
                                          <p:val>
                                            <p:strVal val="#ppt_x"/>
                                          </p:val>
                                        </p:tav>
                                      </p:tavLst>
                                    </p:anim>
                                    <p:anim calcmode="lin" valueType="num">
                                      <p:cBhvr additive="base">
                                        <p:cTn id="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who a 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71440" y="142491"/>
            <a:ext cx="7418140" cy="661698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3176337" y="264697"/>
            <a:ext cx="3248526" cy="707886"/>
          </a:xfrm>
          <a:prstGeom prst="rect">
            <a:avLst/>
          </a:prstGeom>
          <a:noFill/>
        </p:spPr>
        <p:txBody>
          <a:bodyPr wrap="square" rtlCol="0">
            <a:spAutoFit/>
          </a:bodyPr>
          <a:lstStyle/>
          <a:p>
            <a:pPr algn="ctr"/>
            <a:r>
              <a:rPr lang="en-US" sz="4000" b="1" dirty="0">
                <a:solidFill>
                  <a:schemeClr val="accent4"/>
                </a:solidFill>
              </a:rPr>
              <a:t>Who am I?</a:t>
            </a:r>
          </a:p>
        </p:txBody>
      </p:sp>
    </p:spTree>
    <p:extLst>
      <p:ext uri="{BB962C8B-B14F-4D97-AF65-F5344CB8AC3E}">
        <p14:creationId xmlns:p14="http://schemas.microsoft.com/office/powerpoint/2010/main" val="16407531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24691" y="46239"/>
            <a:ext cx="5639295" cy="769441"/>
          </a:xfrm>
          <a:prstGeom prst="rect">
            <a:avLst/>
          </a:prstGeom>
          <a:noFill/>
        </p:spPr>
        <p:txBody>
          <a:bodyPr wrap="square" rtlCol="0">
            <a:spAutoFit/>
          </a:bodyPr>
          <a:lstStyle/>
          <a:p>
            <a:r>
              <a:rPr lang="en-US" sz="4400" b="1" dirty="0">
                <a:solidFill>
                  <a:srgbClr val="FF0000"/>
                </a:solidFill>
              </a:rPr>
              <a:t>Data Structure: Queue</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2707409" y="-665018"/>
            <a:ext cx="3151115" cy="6858000"/>
          </a:xfrm>
          <a:prstGeom prst="rect">
            <a:avLst/>
          </a:prstGeom>
        </p:spPr>
      </p:pic>
      <p:sp>
        <p:nvSpPr>
          <p:cNvPr id="7" name="TextBox 6"/>
          <p:cNvSpPr txBox="1"/>
          <p:nvPr/>
        </p:nvSpPr>
        <p:spPr>
          <a:xfrm>
            <a:off x="1510145" y="4710545"/>
            <a:ext cx="5611091" cy="1200329"/>
          </a:xfrm>
          <a:prstGeom prst="rect">
            <a:avLst/>
          </a:prstGeom>
          <a:noFill/>
        </p:spPr>
        <p:txBody>
          <a:bodyPr wrap="square" rtlCol="0">
            <a:spAutoFit/>
          </a:bodyPr>
          <a:lstStyle/>
          <a:p>
            <a:pPr algn="ctr"/>
            <a:r>
              <a:rPr lang="en-US" sz="7200" dirty="0">
                <a:solidFill>
                  <a:srgbClr val="0000CC"/>
                </a:solidFill>
              </a:rPr>
              <a:t>FIFO</a:t>
            </a:r>
          </a:p>
        </p:txBody>
      </p:sp>
      <p:grpSp>
        <p:nvGrpSpPr>
          <p:cNvPr id="10" name="Group 9"/>
          <p:cNvGrpSpPr/>
          <p:nvPr/>
        </p:nvGrpSpPr>
        <p:grpSpPr>
          <a:xfrm>
            <a:off x="8338785" y="53502"/>
            <a:ext cx="982638" cy="783280"/>
            <a:chOff x="8243249" y="53502"/>
            <a:chExt cx="982638" cy="783280"/>
          </a:xfrm>
        </p:grpSpPr>
        <p:sp>
          <p:nvSpPr>
            <p:cNvPr id="11" name="TextBox 10"/>
            <p:cNvSpPr txBox="1"/>
            <p:nvPr/>
          </p:nvSpPr>
          <p:spPr>
            <a:xfrm>
              <a:off x="8243249" y="529005"/>
              <a:ext cx="982638" cy="307777"/>
            </a:xfrm>
            <a:prstGeom prst="rect">
              <a:avLst/>
            </a:prstGeom>
            <a:noFill/>
          </p:spPr>
          <p:txBody>
            <a:bodyPr wrap="square" rtlCol="0">
              <a:spAutoFit/>
            </a:bodyPr>
            <a:lstStyle/>
            <a:p>
              <a:r>
                <a:rPr lang="en-US" sz="1400" b="1" dirty="0"/>
                <a:t>CSE 2103</a:t>
              </a:r>
            </a:p>
          </p:txBody>
        </p:sp>
        <p:pic>
          <p:nvPicPr>
            <p:cNvPr id="12" name="Picture 11"/>
            <p:cNvPicPr>
              <a:picLocks noChangeAspect="1"/>
            </p:cNvPicPr>
            <p:nvPr/>
          </p:nvPicPr>
          <p:blipFill rotWithShape="1">
            <a:blip r:embed="rId3"/>
            <a:srcRect l="20378" t="12438" r="20398" b="35343"/>
            <a:stretch/>
          </p:blipFill>
          <p:spPr>
            <a:xfrm>
              <a:off x="8366079" y="53502"/>
              <a:ext cx="600501" cy="529474"/>
            </a:xfrm>
            <a:prstGeom prst="rect">
              <a:avLst/>
            </a:prstGeom>
          </p:spPr>
        </p:pic>
      </p:grpSp>
    </p:spTree>
    <p:extLst>
      <p:ext uri="{BB962C8B-B14F-4D97-AF65-F5344CB8AC3E}">
        <p14:creationId xmlns:p14="http://schemas.microsoft.com/office/powerpoint/2010/main" val="1035198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3"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1+#ppt_w/2"/>
                                          </p:val>
                                        </p:tav>
                                        <p:tav tm="100000">
                                          <p:val>
                                            <p:strVal val="#ppt_x"/>
                                          </p:val>
                                        </p:tav>
                                      </p:tavLst>
                                    </p:anim>
                                    <p:anim calcmode="lin" valueType="num">
                                      <p:cBhvr additive="base">
                                        <p:cTn id="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24691" y="46239"/>
            <a:ext cx="5182095" cy="707886"/>
          </a:xfrm>
          <a:prstGeom prst="rect">
            <a:avLst/>
          </a:prstGeom>
          <a:noFill/>
        </p:spPr>
        <p:txBody>
          <a:bodyPr wrap="square" rtlCol="0">
            <a:spAutoFit/>
          </a:bodyPr>
          <a:lstStyle/>
          <a:p>
            <a:r>
              <a:rPr lang="en-US" sz="4000" b="1" dirty="0">
                <a:solidFill>
                  <a:srgbClr val="FF0000"/>
                </a:solidFill>
              </a:rPr>
              <a:t>Data Structure: Graph</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2985654" y="-429491"/>
            <a:ext cx="2277088" cy="6858000"/>
          </a:xfrm>
          <a:prstGeom prst="rect">
            <a:avLst/>
          </a:prstGeom>
        </p:spPr>
      </p:pic>
      <p:grpSp>
        <p:nvGrpSpPr>
          <p:cNvPr id="9" name="Group 8"/>
          <p:cNvGrpSpPr/>
          <p:nvPr/>
        </p:nvGrpSpPr>
        <p:grpSpPr>
          <a:xfrm>
            <a:off x="8338785" y="53502"/>
            <a:ext cx="982638" cy="783280"/>
            <a:chOff x="8243249" y="53502"/>
            <a:chExt cx="982638" cy="783280"/>
          </a:xfrm>
        </p:grpSpPr>
        <p:sp>
          <p:nvSpPr>
            <p:cNvPr id="10" name="TextBox 9"/>
            <p:cNvSpPr txBox="1"/>
            <p:nvPr/>
          </p:nvSpPr>
          <p:spPr>
            <a:xfrm>
              <a:off x="8243249" y="529005"/>
              <a:ext cx="982638" cy="307777"/>
            </a:xfrm>
            <a:prstGeom prst="rect">
              <a:avLst/>
            </a:prstGeom>
            <a:noFill/>
          </p:spPr>
          <p:txBody>
            <a:bodyPr wrap="square" rtlCol="0">
              <a:spAutoFit/>
            </a:bodyPr>
            <a:lstStyle/>
            <a:p>
              <a:r>
                <a:rPr lang="en-US" sz="1400" b="1" dirty="0"/>
                <a:t>CSE 2103</a:t>
              </a:r>
            </a:p>
          </p:txBody>
        </p:sp>
        <p:pic>
          <p:nvPicPr>
            <p:cNvPr id="11" name="Picture 10"/>
            <p:cNvPicPr>
              <a:picLocks noChangeAspect="1"/>
            </p:cNvPicPr>
            <p:nvPr/>
          </p:nvPicPr>
          <p:blipFill rotWithShape="1">
            <a:blip r:embed="rId3"/>
            <a:srcRect l="20378" t="12438" r="20398" b="35343"/>
            <a:stretch/>
          </p:blipFill>
          <p:spPr>
            <a:xfrm>
              <a:off x="8366079" y="53502"/>
              <a:ext cx="600501" cy="529474"/>
            </a:xfrm>
            <a:prstGeom prst="rect">
              <a:avLst/>
            </a:prstGeom>
          </p:spPr>
        </p:pic>
      </p:grpSp>
    </p:spTree>
    <p:extLst>
      <p:ext uri="{BB962C8B-B14F-4D97-AF65-F5344CB8AC3E}">
        <p14:creationId xmlns:p14="http://schemas.microsoft.com/office/powerpoint/2010/main" val="19868065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93964" y="46239"/>
            <a:ext cx="7079672" cy="707886"/>
          </a:xfrm>
          <a:prstGeom prst="rect">
            <a:avLst/>
          </a:prstGeom>
          <a:noFill/>
        </p:spPr>
        <p:txBody>
          <a:bodyPr wrap="square" rtlCol="0">
            <a:spAutoFit/>
          </a:bodyPr>
          <a:lstStyle/>
          <a:p>
            <a:r>
              <a:rPr lang="en-US" sz="4000" b="1" dirty="0">
                <a:solidFill>
                  <a:srgbClr val="FF0000"/>
                </a:solidFill>
              </a:rPr>
              <a:t>Data </a:t>
            </a:r>
            <a:r>
              <a:rPr lang="en-US" sz="4000" b="1">
                <a:solidFill>
                  <a:srgbClr val="FF0000"/>
                </a:solidFill>
              </a:rPr>
              <a:t>Structure Operations</a:t>
            </a:r>
          </a:p>
        </p:txBody>
      </p:sp>
      <p:sp>
        <p:nvSpPr>
          <p:cNvPr id="6" name="TextBox 5"/>
          <p:cNvSpPr txBox="1"/>
          <p:nvPr/>
        </p:nvSpPr>
        <p:spPr>
          <a:xfrm>
            <a:off x="96982" y="836781"/>
            <a:ext cx="8910542" cy="5663089"/>
          </a:xfrm>
          <a:prstGeom prst="rect">
            <a:avLst/>
          </a:prstGeom>
          <a:noFill/>
        </p:spPr>
        <p:txBody>
          <a:bodyPr wrap="square" rtlCol="0">
            <a:spAutoFit/>
          </a:bodyPr>
          <a:lstStyle/>
          <a:p>
            <a:pPr algn="just"/>
            <a:r>
              <a:rPr lang="en-US" sz="3200" dirty="0">
                <a:solidFill>
                  <a:srgbClr val="0000CC"/>
                </a:solidFill>
              </a:rPr>
              <a:t>The data appearing in our data structure are processed by mean of certain operations.</a:t>
            </a:r>
          </a:p>
          <a:p>
            <a:endParaRPr lang="en-US" sz="2400" dirty="0"/>
          </a:p>
          <a:p>
            <a:r>
              <a:rPr lang="en-US" sz="3200" dirty="0"/>
              <a:t>The most frequently used of these operation are:</a:t>
            </a:r>
          </a:p>
          <a:p>
            <a:endParaRPr lang="en-US" dirty="0"/>
          </a:p>
          <a:p>
            <a:pPr marL="342900" indent="-342900">
              <a:buFont typeface="+mj-lt"/>
              <a:buAutoNum type="arabicPeriod"/>
            </a:pPr>
            <a:r>
              <a:rPr lang="en-US" sz="3200" dirty="0"/>
              <a:t>Traversing </a:t>
            </a:r>
          </a:p>
          <a:p>
            <a:pPr marL="342900" indent="-342900">
              <a:buFont typeface="+mj-lt"/>
              <a:buAutoNum type="arabicPeriod"/>
            </a:pPr>
            <a:r>
              <a:rPr lang="en-US" sz="3200" dirty="0"/>
              <a:t>Searching</a:t>
            </a:r>
          </a:p>
          <a:p>
            <a:pPr marL="342900" indent="-342900">
              <a:buFont typeface="+mj-lt"/>
              <a:buAutoNum type="arabicPeriod"/>
            </a:pPr>
            <a:r>
              <a:rPr lang="en-US" sz="3200" dirty="0"/>
              <a:t>Inserting</a:t>
            </a:r>
          </a:p>
          <a:p>
            <a:pPr marL="342900" indent="-342900">
              <a:buFont typeface="+mj-lt"/>
              <a:buAutoNum type="arabicPeriod"/>
            </a:pPr>
            <a:r>
              <a:rPr lang="en-US" sz="3200" dirty="0"/>
              <a:t>Deleting</a:t>
            </a:r>
          </a:p>
          <a:p>
            <a:pPr marL="342900" indent="-342900">
              <a:buFont typeface="+mj-lt"/>
              <a:buAutoNum type="arabicPeriod"/>
            </a:pPr>
            <a:r>
              <a:rPr lang="en-US" sz="3200" dirty="0"/>
              <a:t>Update</a:t>
            </a:r>
          </a:p>
          <a:p>
            <a:pPr marL="342900" indent="-342900">
              <a:buFont typeface="+mj-lt"/>
              <a:buAutoNum type="arabicPeriod"/>
            </a:pPr>
            <a:r>
              <a:rPr lang="en-US" sz="3200" dirty="0"/>
              <a:t>Sorting</a:t>
            </a:r>
          </a:p>
          <a:p>
            <a:pPr marL="342900" indent="-342900">
              <a:buFont typeface="+mj-lt"/>
              <a:buAutoNum type="arabicPeriod"/>
            </a:pPr>
            <a:r>
              <a:rPr lang="en-US" sz="3200" dirty="0"/>
              <a:t>Merging</a:t>
            </a:r>
          </a:p>
        </p:txBody>
      </p:sp>
      <p:grpSp>
        <p:nvGrpSpPr>
          <p:cNvPr id="9" name="Group 8"/>
          <p:cNvGrpSpPr/>
          <p:nvPr/>
        </p:nvGrpSpPr>
        <p:grpSpPr>
          <a:xfrm>
            <a:off x="8338785" y="53502"/>
            <a:ext cx="982638" cy="783280"/>
            <a:chOff x="8243249" y="53502"/>
            <a:chExt cx="982638" cy="783280"/>
          </a:xfrm>
        </p:grpSpPr>
        <p:sp>
          <p:nvSpPr>
            <p:cNvPr id="10" name="TextBox 9"/>
            <p:cNvSpPr txBox="1"/>
            <p:nvPr/>
          </p:nvSpPr>
          <p:spPr>
            <a:xfrm>
              <a:off x="8243249" y="529005"/>
              <a:ext cx="982638" cy="307777"/>
            </a:xfrm>
            <a:prstGeom prst="rect">
              <a:avLst/>
            </a:prstGeom>
            <a:noFill/>
          </p:spPr>
          <p:txBody>
            <a:bodyPr wrap="square" rtlCol="0">
              <a:spAutoFit/>
            </a:bodyPr>
            <a:lstStyle/>
            <a:p>
              <a:r>
                <a:rPr lang="en-US" sz="1400" b="1" dirty="0"/>
                <a:t>CSE 2103</a:t>
              </a:r>
            </a:p>
          </p:txBody>
        </p:sp>
        <p:pic>
          <p:nvPicPr>
            <p:cNvPr id="11" name="Picture 10"/>
            <p:cNvPicPr>
              <a:picLocks noChangeAspect="1"/>
            </p:cNvPicPr>
            <p:nvPr/>
          </p:nvPicPr>
          <p:blipFill rotWithShape="1">
            <a:blip r:embed="rId2"/>
            <a:srcRect l="20378" t="12438" r="20398" b="35343"/>
            <a:stretch/>
          </p:blipFill>
          <p:spPr>
            <a:xfrm>
              <a:off x="8366079" y="53502"/>
              <a:ext cx="600501" cy="529474"/>
            </a:xfrm>
            <a:prstGeom prst="rect">
              <a:avLst/>
            </a:prstGeom>
          </p:spPr>
        </p:pic>
      </p:grpSp>
    </p:spTree>
    <p:extLst>
      <p:ext uri="{BB962C8B-B14F-4D97-AF65-F5344CB8AC3E}">
        <p14:creationId xmlns:p14="http://schemas.microsoft.com/office/powerpoint/2010/main" val="1810366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anim calcmode="lin" valueType="num">
                                      <p:cBhvr additive="base">
                                        <p:cTn id="7" dur="500" fill="hold"/>
                                        <p:tgtEl>
                                          <p:spTgt spid="6">
                                            <p:txEl>
                                              <p:pRg st="2" end="2"/>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6">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1" presetClass="entr" presetSubtype="0" fill="hold" nodeType="clickEffect">
                                  <p:stCondLst>
                                    <p:cond delay="0"/>
                                  </p:stCondLst>
                                  <p:childTnLst>
                                    <p:set>
                                      <p:cBhvr>
                                        <p:cTn id="12" dur="1" fill="hold">
                                          <p:stCondLst>
                                            <p:cond delay="0"/>
                                          </p:stCondLst>
                                        </p:cTn>
                                        <p:tgtEl>
                                          <p:spTgt spid="6">
                                            <p:txEl>
                                              <p:pRg st="4" end="4"/>
                                            </p:txEl>
                                          </p:spTgt>
                                        </p:tgtEl>
                                        <p:attrNameLst>
                                          <p:attrName>style.visibility</p:attrName>
                                        </p:attrNameLst>
                                      </p:cBhvr>
                                      <p:to>
                                        <p:strVal val="visible"/>
                                      </p:to>
                                    </p:set>
                                    <p:anim calcmode="lin" valueType="num">
                                      <p:cBhvr>
                                        <p:cTn id="13" dur="1000" fill="hold"/>
                                        <p:tgtEl>
                                          <p:spTgt spid="6">
                                            <p:txEl>
                                              <p:pRg st="4" end="4"/>
                                            </p:txEl>
                                          </p:spTgt>
                                        </p:tgtEl>
                                        <p:attrNameLst>
                                          <p:attrName>ppt_w</p:attrName>
                                        </p:attrNameLst>
                                      </p:cBhvr>
                                      <p:tavLst>
                                        <p:tav tm="0">
                                          <p:val>
                                            <p:fltVal val="0"/>
                                          </p:val>
                                        </p:tav>
                                        <p:tav tm="100000">
                                          <p:val>
                                            <p:strVal val="#ppt_w"/>
                                          </p:val>
                                        </p:tav>
                                      </p:tavLst>
                                    </p:anim>
                                    <p:anim calcmode="lin" valueType="num">
                                      <p:cBhvr>
                                        <p:cTn id="14" dur="1000" fill="hold"/>
                                        <p:tgtEl>
                                          <p:spTgt spid="6">
                                            <p:txEl>
                                              <p:pRg st="4" end="4"/>
                                            </p:txEl>
                                          </p:spTgt>
                                        </p:tgtEl>
                                        <p:attrNameLst>
                                          <p:attrName>ppt_h</p:attrName>
                                        </p:attrNameLst>
                                      </p:cBhvr>
                                      <p:tavLst>
                                        <p:tav tm="0">
                                          <p:val>
                                            <p:fltVal val="0"/>
                                          </p:val>
                                        </p:tav>
                                        <p:tav tm="100000">
                                          <p:val>
                                            <p:strVal val="#ppt_h"/>
                                          </p:val>
                                        </p:tav>
                                      </p:tavLst>
                                    </p:anim>
                                    <p:anim calcmode="lin" valueType="num">
                                      <p:cBhvr>
                                        <p:cTn id="15" dur="1000" fill="hold"/>
                                        <p:tgtEl>
                                          <p:spTgt spid="6">
                                            <p:txEl>
                                              <p:pRg st="4" end="4"/>
                                            </p:txEl>
                                          </p:spTgt>
                                        </p:tgtEl>
                                        <p:attrNameLst>
                                          <p:attrName>style.rotation</p:attrName>
                                        </p:attrNameLst>
                                      </p:cBhvr>
                                      <p:tavLst>
                                        <p:tav tm="0">
                                          <p:val>
                                            <p:fltVal val="90"/>
                                          </p:val>
                                        </p:tav>
                                        <p:tav tm="100000">
                                          <p:val>
                                            <p:fltVal val="0"/>
                                          </p:val>
                                        </p:tav>
                                      </p:tavLst>
                                    </p:anim>
                                    <p:animEffect transition="in" filter="fade">
                                      <p:cBhvr>
                                        <p:cTn id="16" dur="1000"/>
                                        <p:tgtEl>
                                          <p:spTgt spid="6">
                                            <p:txEl>
                                              <p:pRg st="4" end="4"/>
                                            </p:txEl>
                                          </p:spTgt>
                                        </p:tgtEl>
                                      </p:cBhvr>
                                    </p:animEffect>
                                  </p:childTnLst>
                                </p:cTn>
                              </p:par>
                              <p:par>
                                <p:cTn id="17" presetID="31" presetClass="entr" presetSubtype="0" fill="hold" nodeType="withEffect">
                                  <p:stCondLst>
                                    <p:cond delay="0"/>
                                  </p:stCondLst>
                                  <p:childTnLst>
                                    <p:set>
                                      <p:cBhvr>
                                        <p:cTn id="18" dur="1" fill="hold">
                                          <p:stCondLst>
                                            <p:cond delay="0"/>
                                          </p:stCondLst>
                                        </p:cTn>
                                        <p:tgtEl>
                                          <p:spTgt spid="6">
                                            <p:txEl>
                                              <p:pRg st="5" end="5"/>
                                            </p:txEl>
                                          </p:spTgt>
                                        </p:tgtEl>
                                        <p:attrNameLst>
                                          <p:attrName>style.visibility</p:attrName>
                                        </p:attrNameLst>
                                      </p:cBhvr>
                                      <p:to>
                                        <p:strVal val="visible"/>
                                      </p:to>
                                    </p:set>
                                    <p:anim calcmode="lin" valueType="num">
                                      <p:cBhvr>
                                        <p:cTn id="19" dur="1000" fill="hold"/>
                                        <p:tgtEl>
                                          <p:spTgt spid="6">
                                            <p:txEl>
                                              <p:pRg st="5" end="5"/>
                                            </p:txEl>
                                          </p:spTgt>
                                        </p:tgtEl>
                                        <p:attrNameLst>
                                          <p:attrName>ppt_w</p:attrName>
                                        </p:attrNameLst>
                                      </p:cBhvr>
                                      <p:tavLst>
                                        <p:tav tm="0">
                                          <p:val>
                                            <p:fltVal val="0"/>
                                          </p:val>
                                        </p:tav>
                                        <p:tav tm="100000">
                                          <p:val>
                                            <p:strVal val="#ppt_w"/>
                                          </p:val>
                                        </p:tav>
                                      </p:tavLst>
                                    </p:anim>
                                    <p:anim calcmode="lin" valueType="num">
                                      <p:cBhvr>
                                        <p:cTn id="20" dur="1000" fill="hold"/>
                                        <p:tgtEl>
                                          <p:spTgt spid="6">
                                            <p:txEl>
                                              <p:pRg st="5" end="5"/>
                                            </p:txEl>
                                          </p:spTgt>
                                        </p:tgtEl>
                                        <p:attrNameLst>
                                          <p:attrName>ppt_h</p:attrName>
                                        </p:attrNameLst>
                                      </p:cBhvr>
                                      <p:tavLst>
                                        <p:tav tm="0">
                                          <p:val>
                                            <p:fltVal val="0"/>
                                          </p:val>
                                        </p:tav>
                                        <p:tav tm="100000">
                                          <p:val>
                                            <p:strVal val="#ppt_h"/>
                                          </p:val>
                                        </p:tav>
                                      </p:tavLst>
                                    </p:anim>
                                    <p:anim calcmode="lin" valueType="num">
                                      <p:cBhvr>
                                        <p:cTn id="21" dur="1000" fill="hold"/>
                                        <p:tgtEl>
                                          <p:spTgt spid="6">
                                            <p:txEl>
                                              <p:pRg st="5" end="5"/>
                                            </p:txEl>
                                          </p:spTgt>
                                        </p:tgtEl>
                                        <p:attrNameLst>
                                          <p:attrName>style.rotation</p:attrName>
                                        </p:attrNameLst>
                                      </p:cBhvr>
                                      <p:tavLst>
                                        <p:tav tm="0">
                                          <p:val>
                                            <p:fltVal val="90"/>
                                          </p:val>
                                        </p:tav>
                                        <p:tav tm="100000">
                                          <p:val>
                                            <p:fltVal val="0"/>
                                          </p:val>
                                        </p:tav>
                                      </p:tavLst>
                                    </p:anim>
                                    <p:animEffect transition="in" filter="fade">
                                      <p:cBhvr>
                                        <p:cTn id="22" dur="1000"/>
                                        <p:tgtEl>
                                          <p:spTgt spid="6">
                                            <p:txEl>
                                              <p:pRg st="5" end="5"/>
                                            </p:txEl>
                                          </p:spTgt>
                                        </p:tgtEl>
                                      </p:cBhvr>
                                    </p:animEffect>
                                  </p:childTnLst>
                                </p:cTn>
                              </p:par>
                              <p:par>
                                <p:cTn id="23" presetID="31" presetClass="entr" presetSubtype="0" fill="hold" nodeType="withEffect">
                                  <p:stCondLst>
                                    <p:cond delay="0"/>
                                  </p:stCondLst>
                                  <p:childTnLst>
                                    <p:set>
                                      <p:cBhvr>
                                        <p:cTn id="24" dur="1" fill="hold">
                                          <p:stCondLst>
                                            <p:cond delay="0"/>
                                          </p:stCondLst>
                                        </p:cTn>
                                        <p:tgtEl>
                                          <p:spTgt spid="6">
                                            <p:txEl>
                                              <p:pRg st="6" end="6"/>
                                            </p:txEl>
                                          </p:spTgt>
                                        </p:tgtEl>
                                        <p:attrNameLst>
                                          <p:attrName>style.visibility</p:attrName>
                                        </p:attrNameLst>
                                      </p:cBhvr>
                                      <p:to>
                                        <p:strVal val="visible"/>
                                      </p:to>
                                    </p:set>
                                    <p:anim calcmode="lin" valueType="num">
                                      <p:cBhvr>
                                        <p:cTn id="25" dur="1000" fill="hold"/>
                                        <p:tgtEl>
                                          <p:spTgt spid="6">
                                            <p:txEl>
                                              <p:pRg st="6" end="6"/>
                                            </p:txEl>
                                          </p:spTgt>
                                        </p:tgtEl>
                                        <p:attrNameLst>
                                          <p:attrName>ppt_w</p:attrName>
                                        </p:attrNameLst>
                                      </p:cBhvr>
                                      <p:tavLst>
                                        <p:tav tm="0">
                                          <p:val>
                                            <p:fltVal val="0"/>
                                          </p:val>
                                        </p:tav>
                                        <p:tav tm="100000">
                                          <p:val>
                                            <p:strVal val="#ppt_w"/>
                                          </p:val>
                                        </p:tav>
                                      </p:tavLst>
                                    </p:anim>
                                    <p:anim calcmode="lin" valueType="num">
                                      <p:cBhvr>
                                        <p:cTn id="26" dur="1000" fill="hold"/>
                                        <p:tgtEl>
                                          <p:spTgt spid="6">
                                            <p:txEl>
                                              <p:pRg st="6" end="6"/>
                                            </p:txEl>
                                          </p:spTgt>
                                        </p:tgtEl>
                                        <p:attrNameLst>
                                          <p:attrName>ppt_h</p:attrName>
                                        </p:attrNameLst>
                                      </p:cBhvr>
                                      <p:tavLst>
                                        <p:tav tm="0">
                                          <p:val>
                                            <p:fltVal val="0"/>
                                          </p:val>
                                        </p:tav>
                                        <p:tav tm="100000">
                                          <p:val>
                                            <p:strVal val="#ppt_h"/>
                                          </p:val>
                                        </p:tav>
                                      </p:tavLst>
                                    </p:anim>
                                    <p:anim calcmode="lin" valueType="num">
                                      <p:cBhvr>
                                        <p:cTn id="27" dur="1000" fill="hold"/>
                                        <p:tgtEl>
                                          <p:spTgt spid="6">
                                            <p:txEl>
                                              <p:pRg st="6" end="6"/>
                                            </p:txEl>
                                          </p:spTgt>
                                        </p:tgtEl>
                                        <p:attrNameLst>
                                          <p:attrName>style.rotation</p:attrName>
                                        </p:attrNameLst>
                                      </p:cBhvr>
                                      <p:tavLst>
                                        <p:tav tm="0">
                                          <p:val>
                                            <p:fltVal val="90"/>
                                          </p:val>
                                        </p:tav>
                                        <p:tav tm="100000">
                                          <p:val>
                                            <p:fltVal val="0"/>
                                          </p:val>
                                        </p:tav>
                                      </p:tavLst>
                                    </p:anim>
                                    <p:animEffect transition="in" filter="fade">
                                      <p:cBhvr>
                                        <p:cTn id="28" dur="1000"/>
                                        <p:tgtEl>
                                          <p:spTgt spid="6">
                                            <p:txEl>
                                              <p:pRg st="6" end="6"/>
                                            </p:txEl>
                                          </p:spTgt>
                                        </p:tgtEl>
                                      </p:cBhvr>
                                    </p:animEffect>
                                  </p:childTnLst>
                                </p:cTn>
                              </p:par>
                              <p:par>
                                <p:cTn id="29" presetID="31" presetClass="entr" presetSubtype="0" fill="hold" nodeType="withEffect">
                                  <p:stCondLst>
                                    <p:cond delay="0"/>
                                  </p:stCondLst>
                                  <p:childTnLst>
                                    <p:set>
                                      <p:cBhvr>
                                        <p:cTn id="30" dur="1" fill="hold">
                                          <p:stCondLst>
                                            <p:cond delay="0"/>
                                          </p:stCondLst>
                                        </p:cTn>
                                        <p:tgtEl>
                                          <p:spTgt spid="6">
                                            <p:txEl>
                                              <p:pRg st="7" end="7"/>
                                            </p:txEl>
                                          </p:spTgt>
                                        </p:tgtEl>
                                        <p:attrNameLst>
                                          <p:attrName>style.visibility</p:attrName>
                                        </p:attrNameLst>
                                      </p:cBhvr>
                                      <p:to>
                                        <p:strVal val="visible"/>
                                      </p:to>
                                    </p:set>
                                    <p:anim calcmode="lin" valueType="num">
                                      <p:cBhvr>
                                        <p:cTn id="31" dur="1000" fill="hold"/>
                                        <p:tgtEl>
                                          <p:spTgt spid="6">
                                            <p:txEl>
                                              <p:pRg st="7" end="7"/>
                                            </p:txEl>
                                          </p:spTgt>
                                        </p:tgtEl>
                                        <p:attrNameLst>
                                          <p:attrName>ppt_w</p:attrName>
                                        </p:attrNameLst>
                                      </p:cBhvr>
                                      <p:tavLst>
                                        <p:tav tm="0">
                                          <p:val>
                                            <p:fltVal val="0"/>
                                          </p:val>
                                        </p:tav>
                                        <p:tav tm="100000">
                                          <p:val>
                                            <p:strVal val="#ppt_w"/>
                                          </p:val>
                                        </p:tav>
                                      </p:tavLst>
                                    </p:anim>
                                    <p:anim calcmode="lin" valueType="num">
                                      <p:cBhvr>
                                        <p:cTn id="32" dur="1000" fill="hold"/>
                                        <p:tgtEl>
                                          <p:spTgt spid="6">
                                            <p:txEl>
                                              <p:pRg st="7" end="7"/>
                                            </p:txEl>
                                          </p:spTgt>
                                        </p:tgtEl>
                                        <p:attrNameLst>
                                          <p:attrName>ppt_h</p:attrName>
                                        </p:attrNameLst>
                                      </p:cBhvr>
                                      <p:tavLst>
                                        <p:tav tm="0">
                                          <p:val>
                                            <p:fltVal val="0"/>
                                          </p:val>
                                        </p:tav>
                                        <p:tav tm="100000">
                                          <p:val>
                                            <p:strVal val="#ppt_h"/>
                                          </p:val>
                                        </p:tav>
                                      </p:tavLst>
                                    </p:anim>
                                    <p:anim calcmode="lin" valueType="num">
                                      <p:cBhvr>
                                        <p:cTn id="33" dur="1000" fill="hold"/>
                                        <p:tgtEl>
                                          <p:spTgt spid="6">
                                            <p:txEl>
                                              <p:pRg st="7" end="7"/>
                                            </p:txEl>
                                          </p:spTgt>
                                        </p:tgtEl>
                                        <p:attrNameLst>
                                          <p:attrName>style.rotation</p:attrName>
                                        </p:attrNameLst>
                                      </p:cBhvr>
                                      <p:tavLst>
                                        <p:tav tm="0">
                                          <p:val>
                                            <p:fltVal val="90"/>
                                          </p:val>
                                        </p:tav>
                                        <p:tav tm="100000">
                                          <p:val>
                                            <p:fltVal val="0"/>
                                          </p:val>
                                        </p:tav>
                                      </p:tavLst>
                                    </p:anim>
                                    <p:animEffect transition="in" filter="fade">
                                      <p:cBhvr>
                                        <p:cTn id="34" dur="1000"/>
                                        <p:tgtEl>
                                          <p:spTgt spid="6">
                                            <p:txEl>
                                              <p:pRg st="7" end="7"/>
                                            </p:txEl>
                                          </p:spTgt>
                                        </p:tgtEl>
                                      </p:cBhvr>
                                    </p:animEffect>
                                  </p:childTnLst>
                                </p:cTn>
                              </p:par>
                              <p:par>
                                <p:cTn id="35" presetID="31" presetClass="entr" presetSubtype="0" fill="hold" nodeType="withEffect">
                                  <p:stCondLst>
                                    <p:cond delay="0"/>
                                  </p:stCondLst>
                                  <p:childTnLst>
                                    <p:set>
                                      <p:cBhvr>
                                        <p:cTn id="36" dur="1" fill="hold">
                                          <p:stCondLst>
                                            <p:cond delay="0"/>
                                          </p:stCondLst>
                                        </p:cTn>
                                        <p:tgtEl>
                                          <p:spTgt spid="6">
                                            <p:txEl>
                                              <p:pRg st="8" end="8"/>
                                            </p:txEl>
                                          </p:spTgt>
                                        </p:tgtEl>
                                        <p:attrNameLst>
                                          <p:attrName>style.visibility</p:attrName>
                                        </p:attrNameLst>
                                      </p:cBhvr>
                                      <p:to>
                                        <p:strVal val="visible"/>
                                      </p:to>
                                    </p:set>
                                    <p:anim calcmode="lin" valueType="num">
                                      <p:cBhvr>
                                        <p:cTn id="37" dur="1000" fill="hold"/>
                                        <p:tgtEl>
                                          <p:spTgt spid="6">
                                            <p:txEl>
                                              <p:pRg st="8" end="8"/>
                                            </p:txEl>
                                          </p:spTgt>
                                        </p:tgtEl>
                                        <p:attrNameLst>
                                          <p:attrName>ppt_w</p:attrName>
                                        </p:attrNameLst>
                                      </p:cBhvr>
                                      <p:tavLst>
                                        <p:tav tm="0">
                                          <p:val>
                                            <p:fltVal val="0"/>
                                          </p:val>
                                        </p:tav>
                                        <p:tav tm="100000">
                                          <p:val>
                                            <p:strVal val="#ppt_w"/>
                                          </p:val>
                                        </p:tav>
                                      </p:tavLst>
                                    </p:anim>
                                    <p:anim calcmode="lin" valueType="num">
                                      <p:cBhvr>
                                        <p:cTn id="38" dur="1000" fill="hold"/>
                                        <p:tgtEl>
                                          <p:spTgt spid="6">
                                            <p:txEl>
                                              <p:pRg st="8" end="8"/>
                                            </p:txEl>
                                          </p:spTgt>
                                        </p:tgtEl>
                                        <p:attrNameLst>
                                          <p:attrName>ppt_h</p:attrName>
                                        </p:attrNameLst>
                                      </p:cBhvr>
                                      <p:tavLst>
                                        <p:tav tm="0">
                                          <p:val>
                                            <p:fltVal val="0"/>
                                          </p:val>
                                        </p:tav>
                                        <p:tav tm="100000">
                                          <p:val>
                                            <p:strVal val="#ppt_h"/>
                                          </p:val>
                                        </p:tav>
                                      </p:tavLst>
                                    </p:anim>
                                    <p:anim calcmode="lin" valueType="num">
                                      <p:cBhvr>
                                        <p:cTn id="39" dur="1000" fill="hold"/>
                                        <p:tgtEl>
                                          <p:spTgt spid="6">
                                            <p:txEl>
                                              <p:pRg st="8" end="8"/>
                                            </p:txEl>
                                          </p:spTgt>
                                        </p:tgtEl>
                                        <p:attrNameLst>
                                          <p:attrName>style.rotation</p:attrName>
                                        </p:attrNameLst>
                                      </p:cBhvr>
                                      <p:tavLst>
                                        <p:tav tm="0">
                                          <p:val>
                                            <p:fltVal val="90"/>
                                          </p:val>
                                        </p:tav>
                                        <p:tav tm="100000">
                                          <p:val>
                                            <p:fltVal val="0"/>
                                          </p:val>
                                        </p:tav>
                                      </p:tavLst>
                                    </p:anim>
                                    <p:animEffect transition="in" filter="fade">
                                      <p:cBhvr>
                                        <p:cTn id="40" dur="1000"/>
                                        <p:tgtEl>
                                          <p:spTgt spid="6">
                                            <p:txEl>
                                              <p:pRg st="8" end="8"/>
                                            </p:txEl>
                                          </p:spTgt>
                                        </p:tgtEl>
                                      </p:cBhvr>
                                    </p:animEffect>
                                  </p:childTnLst>
                                </p:cTn>
                              </p:par>
                              <p:par>
                                <p:cTn id="41" presetID="31" presetClass="entr" presetSubtype="0" fill="hold" nodeType="withEffect">
                                  <p:stCondLst>
                                    <p:cond delay="0"/>
                                  </p:stCondLst>
                                  <p:childTnLst>
                                    <p:set>
                                      <p:cBhvr>
                                        <p:cTn id="42" dur="1" fill="hold">
                                          <p:stCondLst>
                                            <p:cond delay="0"/>
                                          </p:stCondLst>
                                        </p:cTn>
                                        <p:tgtEl>
                                          <p:spTgt spid="6">
                                            <p:txEl>
                                              <p:pRg st="9" end="9"/>
                                            </p:txEl>
                                          </p:spTgt>
                                        </p:tgtEl>
                                        <p:attrNameLst>
                                          <p:attrName>style.visibility</p:attrName>
                                        </p:attrNameLst>
                                      </p:cBhvr>
                                      <p:to>
                                        <p:strVal val="visible"/>
                                      </p:to>
                                    </p:set>
                                    <p:anim calcmode="lin" valueType="num">
                                      <p:cBhvr>
                                        <p:cTn id="43" dur="1000" fill="hold"/>
                                        <p:tgtEl>
                                          <p:spTgt spid="6">
                                            <p:txEl>
                                              <p:pRg st="9" end="9"/>
                                            </p:txEl>
                                          </p:spTgt>
                                        </p:tgtEl>
                                        <p:attrNameLst>
                                          <p:attrName>ppt_w</p:attrName>
                                        </p:attrNameLst>
                                      </p:cBhvr>
                                      <p:tavLst>
                                        <p:tav tm="0">
                                          <p:val>
                                            <p:fltVal val="0"/>
                                          </p:val>
                                        </p:tav>
                                        <p:tav tm="100000">
                                          <p:val>
                                            <p:strVal val="#ppt_w"/>
                                          </p:val>
                                        </p:tav>
                                      </p:tavLst>
                                    </p:anim>
                                    <p:anim calcmode="lin" valueType="num">
                                      <p:cBhvr>
                                        <p:cTn id="44" dur="1000" fill="hold"/>
                                        <p:tgtEl>
                                          <p:spTgt spid="6">
                                            <p:txEl>
                                              <p:pRg st="9" end="9"/>
                                            </p:txEl>
                                          </p:spTgt>
                                        </p:tgtEl>
                                        <p:attrNameLst>
                                          <p:attrName>ppt_h</p:attrName>
                                        </p:attrNameLst>
                                      </p:cBhvr>
                                      <p:tavLst>
                                        <p:tav tm="0">
                                          <p:val>
                                            <p:fltVal val="0"/>
                                          </p:val>
                                        </p:tav>
                                        <p:tav tm="100000">
                                          <p:val>
                                            <p:strVal val="#ppt_h"/>
                                          </p:val>
                                        </p:tav>
                                      </p:tavLst>
                                    </p:anim>
                                    <p:anim calcmode="lin" valueType="num">
                                      <p:cBhvr>
                                        <p:cTn id="45" dur="1000" fill="hold"/>
                                        <p:tgtEl>
                                          <p:spTgt spid="6">
                                            <p:txEl>
                                              <p:pRg st="9" end="9"/>
                                            </p:txEl>
                                          </p:spTgt>
                                        </p:tgtEl>
                                        <p:attrNameLst>
                                          <p:attrName>style.rotation</p:attrName>
                                        </p:attrNameLst>
                                      </p:cBhvr>
                                      <p:tavLst>
                                        <p:tav tm="0">
                                          <p:val>
                                            <p:fltVal val="90"/>
                                          </p:val>
                                        </p:tav>
                                        <p:tav tm="100000">
                                          <p:val>
                                            <p:fltVal val="0"/>
                                          </p:val>
                                        </p:tav>
                                      </p:tavLst>
                                    </p:anim>
                                    <p:animEffect transition="in" filter="fade">
                                      <p:cBhvr>
                                        <p:cTn id="46" dur="1000"/>
                                        <p:tgtEl>
                                          <p:spTgt spid="6">
                                            <p:txEl>
                                              <p:pRg st="9" end="9"/>
                                            </p:txEl>
                                          </p:spTgt>
                                        </p:tgtEl>
                                      </p:cBhvr>
                                    </p:animEffect>
                                  </p:childTnLst>
                                </p:cTn>
                              </p:par>
                              <p:par>
                                <p:cTn id="47" presetID="31" presetClass="entr" presetSubtype="0" fill="hold" nodeType="withEffect">
                                  <p:stCondLst>
                                    <p:cond delay="0"/>
                                  </p:stCondLst>
                                  <p:childTnLst>
                                    <p:set>
                                      <p:cBhvr>
                                        <p:cTn id="48" dur="1" fill="hold">
                                          <p:stCondLst>
                                            <p:cond delay="0"/>
                                          </p:stCondLst>
                                        </p:cTn>
                                        <p:tgtEl>
                                          <p:spTgt spid="6">
                                            <p:txEl>
                                              <p:pRg st="10" end="10"/>
                                            </p:txEl>
                                          </p:spTgt>
                                        </p:tgtEl>
                                        <p:attrNameLst>
                                          <p:attrName>style.visibility</p:attrName>
                                        </p:attrNameLst>
                                      </p:cBhvr>
                                      <p:to>
                                        <p:strVal val="visible"/>
                                      </p:to>
                                    </p:set>
                                    <p:anim calcmode="lin" valueType="num">
                                      <p:cBhvr>
                                        <p:cTn id="49" dur="1000" fill="hold"/>
                                        <p:tgtEl>
                                          <p:spTgt spid="6">
                                            <p:txEl>
                                              <p:pRg st="10" end="10"/>
                                            </p:txEl>
                                          </p:spTgt>
                                        </p:tgtEl>
                                        <p:attrNameLst>
                                          <p:attrName>ppt_w</p:attrName>
                                        </p:attrNameLst>
                                      </p:cBhvr>
                                      <p:tavLst>
                                        <p:tav tm="0">
                                          <p:val>
                                            <p:fltVal val="0"/>
                                          </p:val>
                                        </p:tav>
                                        <p:tav tm="100000">
                                          <p:val>
                                            <p:strVal val="#ppt_w"/>
                                          </p:val>
                                        </p:tav>
                                      </p:tavLst>
                                    </p:anim>
                                    <p:anim calcmode="lin" valueType="num">
                                      <p:cBhvr>
                                        <p:cTn id="50" dur="1000" fill="hold"/>
                                        <p:tgtEl>
                                          <p:spTgt spid="6">
                                            <p:txEl>
                                              <p:pRg st="10" end="10"/>
                                            </p:txEl>
                                          </p:spTgt>
                                        </p:tgtEl>
                                        <p:attrNameLst>
                                          <p:attrName>ppt_h</p:attrName>
                                        </p:attrNameLst>
                                      </p:cBhvr>
                                      <p:tavLst>
                                        <p:tav tm="0">
                                          <p:val>
                                            <p:fltVal val="0"/>
                                          </p:val>
                                        </p:tav>
                                        <p:tav tm="100000">
                                          <p:val>
                                            <p:strVal val="#ppt_h"/>
                                          </p:val>
                                        </p:tav>
                                      </p:tavLst>
                                    </p:anim>
                                    <p:anim calcmode="lin" valueType="num">
                                      <p:cBhvr>
                                        <p:cTn id="51" dur="1000" fill="hold"/>
                                        <p:tgtEl>
                                          <p:spTgt spid="6">
                                            <p:txEl>
                                              <p:pRg st="10" end="10"/>
                                            </p:txEl>
                                          </p:spTgt>
                                        </p:tgtEl>
                                        <p:attrNameLst>
                                          <p:attrName>style.rotation</p:attrName>
                                        </p:attrNameLst>
                                      </p:cBhvr>
                                      <p:tavLst>
                                        <p:tav tm="0">
                                          <p:val>
                                            <p:fltVal val="90"/>
                                          </p:val>
                                        </p:tav>
                                        <p:tav tm="100000">
                                          <p:val>
                                            <p:fltVal val="0"/>
                                          </p:val>
                                        </p:tav>
                                      </p:tavLst>
                                    </p:anim>
                                    <p:animEffect transition="in" filter="fade">
                                      <p:cBhvr>
                                        <p:cTn id="52" dur="1000"/>
                                        <p:tgtEl>
                                          <p:spTgt spid="6">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93964" y="46239"/>
            <a:ext cx="7079672" cy="707886"/>
          </a:xfrm>
          <a:prstGeom prst="rect">
            <a:avLst/>
          </a:prstGeom>
          <a:noFill/>
        </p:spPr>
        <p:txBody>
          <a:bodyPr wrap="square" rtlCol="0">
            <a:spAutoFit/>
          </a:bodyPr>
          <a:lstStyle/>
          <a:p>
            <a:r>
              <a:rPr lang="en-US" sz="4000" b="1" dirty="0">
                <a:solidFill>
                  <a:srgbClr val="FF0000"/>
                </a:solidFill>
              </a:rPr>
              <a:t>Data </a:t>
            </a:r>
            <a:r>
              <a:rPr lang="en-US" sz="4000" b="1">
                <a:solidFill>
                  <a:srgbClr val="FF0000"/>
                </a:solidFill>
              </a:rPr>
              <a:t>Structure Operations</a:t>
            </a:r>
          </a:p>
        </p:txBody>
      </p:sp>
      <p:sp>
        <p:nvSpPr>
          <p:cNvPr id="6" name="TextBox 5"/>
          <p:cNvSpPr txBox="1"/>
          <p:nvPr/>
        </p:nvSpPr>
        <p:spPr>
          <a:xfrm>
            <a:off x="96982" y="674551"/>
            <a:ext cx="8910542" cy="1569660"/>
          </a:xfrm>
          <a:prstGeom prst="rect">
            <a:avLst/>
          </a:prstGeom>
          <a:noFill/>
        </p:spPr>
        <p:txBody>
          <a:bodyPr wrap="square" rtlCol="0">
            <a:spAutoFit/>
          </a:bodyPr>
          <a:lstStyle/>
          <a:p>
            <a:endParaRPr lang="en-US" sz="3200" dirty="0"/>
          </a:p>
          <a:p>
            <a:pPr algn="just"/>
            <a:r>
              <a:rPr lang="en-US" sz="3200" dirty="0"/>
              <a:t>Accessing each record once so that certain items in the record may be processed (Visit). </a:t>
            </a:r>
          </a:p>
        </p:txBody>
      </p:sp>
      <p:sp>
        <p:nvSpPr>
          <p:cNvPr id="7" name="TextBox 6"/>
          <p:cNvSpPr txBox="1"/>
          <p:nvPr/>
        </p:nvSpPr>
        <p:spPr>
          <a:xfrm>
            <a:off x="96982" y="2315502"/>
            <a:ext cx="9047018" cy="3970318"/>
          </a:xfrm>
          <a:prstGeom prst="rect">
            <a:avLst/>
          </a:prstGeom>
          <a:noFill/>
        </p:spPr>
        <p:txBody>
          <a:bodyPr wrap="square" rtlCol="0">
            <a:spAutoFit/>
          </a:bodyPr>
          <a:lstStyle/>
          <a:p>
            <a:r>
              <a:rPr lang="en-US" sz="2800" dirty="0">
                <a:solidFill>
                  <a:srgbClr val="0000CC"/>
                </a:solidFill>
              </a:rPr>
              <a:t>Example:</a:t>
            </a:r>
          </a:p>
          <a:p>
            <a:pPr algn="just"/>
            <a:r>
              <a:rPr lang="en-US" sz="2800" dirty="0">
                <a:solidFill>
                  <a:srgbClr val="0000CC"/>
                </a:solidFill>
              </a:rPr>
              <a:t>An organization contains a membership file in which each record contains data for a given member:</a:t>
            </a:r>
          </a:p>
          <a:p>
            <a:pPr algn="just"/>
            <a:r>
              <a:rPr lang="en-US" sz="2800" dirty="0">
                <a:solidFill>
                  <a:srgbClr val="00B050"/>
                </a:solidFill>
              </a:rPr>
              <a:t>           </a:t>
            </a:r>
            <a:r>
              <a:rPr lang="en-US" sz="2800" b="1" dirty="0">
                <a:solidFill>
                  <a:srgbClr val="00B050"/>
                </a:solidFill>
                <a:effectLst>
                  <a:outerShdw blurRad="38100" dist="38100" dir="2700000" algn="tl">
                    <a:srgbClr val="000000">
                      <a:alpha val="43137"/>
                    </a:srgbClr>
                  </a:outerShdw>
                </a:effectLst>
              </a:rPr>
              <a:t>Name	     Address	Tel. Number	 	Age	Sex</a:t>
            </a:r>
          </a:p>
          <a:p>
            <a:pPr algn="just"/>
            <a:endParaRPr lang="en-US" sz="2800" dirty="0">
              <a:solidFill>
                <a:srgbClr val="00B050"/>
              </a:solidFill>
            </a:endParaRPr>
          </a:p>
          <a:p>
            <a:pPr marL="514350" indent="-514350" algn="just">
              <a:buAutoNum type="alphaLcParenBoth"/>
            </a:pPr>
            <a:r>
              <a:rPr lang="en-US" sz="2800" dirty="0">
                <a:solidFill>
                  <a:srgbClr val="7030A0"/>
                </a:solidFill>
              </a:rPr>
              <a:t>Suppose the organization wants to announce through a mailing.</a:t>
            </a:r>
          </a:p>
          <a:p>
            <a:pPr marL="514350" indent="-514350" algn="just">
              <a:buAutoNum type="alphaLcParenBoth"/>
            </a:pPr>
            <a:r>
              <a:rPr lang="en-US" sz="2800" dirty="0">
                <a:solidFill>
                  <a:srgbClr val="7030A0"/>
                </a:solidFill>
              </a:rPr>
              <a:t>Suppose one wants to find the name of all members in a certain area.</a:t>
            </a:r>
          </a:p>
        </p:txBody>
      </p:sp>
      <p:sp>
        <p:nvSpPr>
          <p:cNvPr id="8" name="TextBox 7"/>
          <p:cNvSpPr txBox="1"/>
          <p:nvPr/>
        </p:nvSpPr>
        <p:spPr>
          <a:xfrm>
            <a:off x="2566219" y="6150077"/>
            <a:ext cx="4498258" cy="646331"/>
          </a:xfrm>
          <a:prstGeom prst="rect">
            <a:avLst/>
          </a:prstGeom>
          <a:noFill/>
        </p:spPr>
        <p:txBody>
          <a:bodyPr wrap="square" rtlCol="0">
            <a:spAutoFit/>
          </a:bodyPr>
          <a:lstStyle/>
          <a:p>
            <a:r>
              <a:rPr lang="en-US" sz="3600" b="1" dirty="0"/>
              <a:t>Operation: Traversing</a:t>
            </a:r>
          </a:p>
        </p:txBody>
      </p:sp>
      <p:grpSp>
        <p:nvGrpSpPr>
          <p:cNvPr id="11" name="Group 10"/>
          <p:cNvGrpSpPr/>
          <p:nvPr/>
        </p:nvGrpSpPr>
        <p:grpSpPr>
          <a:xfrm>
            <a:off x="8338785" y="53502"/>
            <a:ext cx="982638" cy="783280"/>
            <a:chOff x="8243249" y="53502"/>
            <a:chExt cx="982638" cy="783280"/>
          </a:xfrm>
        </p:grpSpPr>
        <p:sp>
          <p:nvSpPr>
            <p:cNvPr id="12" name="TextBox 11"/>
            <p:cNvSpPr txBox="1"/>
            <p:nvPr/>
          </p:nvSpPr>
          <p:spPr>
            <a:xfrm>
              <a:off x="8243249" y="529005"/>
              <a:ext cx="982638" cy="307777"/>
            </a:xfrm>
            <a:prstGeom prst="rect">
              <a:avLst/>
            </a:prstGeom>
            <a:noFill/>
          </p:spPr>
          <p:txBody>
            <a:bodyPr wrap="square" rtlCol="0">
              <a:spAutoFit/>
            </a:bodyPr>
            <a:lstStyle/>
            <a:p>
              <a:r>
                <a:rPr lang="en-US" sz="1400" b="1" dirty="0"/>
                <a:t>CSE 2103</a:t>
              </a:r>
            </a:p>
          </p:txBody>
        </p:sp>
        <p:pic>
          <p:nvPicPr>
            <p:cNvPr id="13" name="Picture 12"/>
            <p:cNvPicPr>
              <a:picLocks noChangeAspect="1"/>
            </p:cNvPicPr>
            <p:nvPr/>
          </p:nvPicPr>
          <p:blipFill rotWithShape="1">
            <a:blip r:embed="rId3"/>
            <a:srcRect l="20378" t="12438" r="20398" b="35343"/>
            <a:stretch/>
          </p:blipFill>
          <p:spPr>
            <a:xfrm>
              <a:off x="8366079" y="53502"/>
              <a:ext cx="600501" cy="529474"/>
            </a:xfrm>
            <a:prstGeom prst="rect">
              <a:avLst/>
            </a:prstGeom>
          </p:spPr>
        </p:pic>
      </p:grpSp>
    </p:spTree>
    <p:extLst>
      <p:ext uri="{BB962C8B-B14F-4D97-AF65-F5344CB8AC3E}">
        <p14:creationId xmlns:p14="http://schemas.microsoft.com/office/powerpoint/2010/main" val="1215435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anim calcmode="lin" valueType="num">
                                      <p:cBhvr additive="base">
                                        <p:cTn id="11" dur="500" fill="hold"/>
                                        <p:tgtEl>
                                          <p:spTgt spid="7">
                                            <p:txEl>
                                              <p:pRg st="1" end="1"/>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7">
                                            <p:txEl>
                                              <p:pRg st="1" end="1"/>
                                            </p:txEl>
                                          </p:spTgt>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anim calcmode="lin" valueType="num">
                                      <p:cBhvr additive="base">
                                        <p:cTn id="15" dur="500" fill="hold"/>
                                        <p:tgtEl>
                                          <p:spTgt spid="7">
                                            <p:txEl>
                                              <p:pRg st="2" end="2"/>
                                            </p:txEl>
                                          </p:spTgt>
                                        </p:tgtEl>
                                        <p:attrNameLst>
                                          <p:attrName>ppt_x</p:attrName>
                                        </p:attrNameLst>
                                      </p:cBhvr>
                                      <p:tavLst>
                                        <p:tav tm="0">
                                          <p:val>
                                            <p:strVal val="0-#ppt_w/2"/>
                                          </p:val>
                                        </p:tav>
                                        <p:tav tm="100000">
                                          <p:val>
                                            <p:strVal val="#ppt_x"/>
                                          </p:val>
                                        </p:tav>
                                      </p:tavLst>
                                    </p:anim>
                                    <p:anim calcmode="lin" valueType="num">
                                      <p:cBhvr additive="base">
                                        <p:cTn id="16" dur="500" fill="hold"/>
                                        <p:tgtEl>
                                          <p:spTgt spid="7">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2" fill="hold" nodeType="clickEffect">
                                  <p:stCondLst>
                                    <p:cond delay="0"/>
                                  </p:stCondLst>
                                  <p:childTnLst>
                                    <p:set>
                                      <p:cBhvr>
                                        <p:cTn id="20" dur="1" fill="hold">
                                          <p:stCondLst>
                                            <p:cond delay="0"/>
                                          </p:stCondLst>
                                        </p:cTn>
                                        <p:tgtEl>
                                          <p:spTgt spid="7">
                                            <p:txEl>
                                              <p:pRg st="4" end="4"/>
                                            </p:txEl>
                                          </p:spTgt>
                                        </p:tgtEl>
                                        <p:attrNameLst>
                                          <p:attrName>style.visibility</p:attrName>
                                        </p:attrNameLst>
                                      </p:cBhvr>
                                      <p:to>
                                        <p:strVal val="visible"/>
                                      </p:to>
                                    </p:set>
                                    <p:anim calcmode="lin" valueType="num">
                                      <p:cBhvr additive="base">
                                        <p:cTn id="21" dur="500" fill="hold"/>
                                        <p:tgtEl>
                                          <p:spTgt spid="7">
                                            <p:txEl>
                                              <p:pRg st="4" end="4"/>
                                            </p:txEl>
                                          </p:spTgt>
                                        </p:tgtEl>
                                        <p:attrNameLst>
                                          <p:attrName>ppt_x</p:attrName>
                                        </p:attrNameLst>
                                      </p:cBhvr>
                                      <p:tavLst>
                                        <p:tav tm="0">
                                          <p:val>
                                            <p:strVal val="1+#ppt_w/2"/>
                                          </p:val>
                                        </p:tav>
                                        <p:tav tm="100000">
                                          <p:val>
                                            <p:strVal val="#ppt_x"/>
                                          </p:val>
                                        </p:tav>
                                      </p:tavLst>
                                    </p:anim>
                                    <p:anim calcmode="lin" valueType="num">
                                      <p:cBhvr additive="base">
                                        <p:cTn id="22" dur="500" fill="hold"/>
                                        <p:tgtEl>
                                          <p:spTgt spid="7">
                                            <p:txEl>
                                              <p:pRg st="4" end="4"/>
                                            </p:txEl>
                                          </p:spTgt>
                                        </p:tgtEl>
                                        <p:attrNameLst>
                                          <p:attrName>ppt_y</p:attrName>
                                        </p:attrNameLst>
                                      </p:cBhvr>
                                      <p:tavLst>
                                        <p:tav tm="0">
                                          <p:val>
                                            <p:strVal val="#ppt_y"/>
                                          </p:val>
                                        </p:tav>
                                        <p:tav tm="100000">
                                          <p:val>
                                            <p:strVal val="#ppt_y"/>
                                          </p:val>
                                        </p:tav>
                                      </p:tavLst>
                                    </p:anim>
                                  </p:childTnLst>
                                </p:cTn>
                              </p:par>
                              <p:par>
                                <p:cTn id="23" presetID="2" presetClass="entr" presetSubtype="2" fill="hold" nodeType="withEffect">
                                  <p:stCondLst>
                                    <p:cond delay="0"/>
                                  </p:stCondLst>
                                  <p:childTnLst>
                                    <p:set>
                                      <p:cBhvr>
                                        <p:cTn id="24" dur="1" fill="hold">
                                          <p:stCondLst>
                                            <p:cond delay="0"/>
                                          </p:stCondLst>
                                        </p:cTn>
                                        <p:tgtEl>
                                          <p:spTgt spid="7">
                                            <p:txEl>
                                              <p:pRg st="5" end="5"/>
                                            </p:txEl>
                                          </p:spTgt>
                                        </p:tgtEl>
                                        <p:attrNameLst>
                                          <p:attrName>style.visibility</p:attrName>
                                        </p:attrNameLst>
                                      </p:cBhvr>
                                      <p:to>
                                        <p:strVal val="visible"/>
                                      </p:to>
                                    </p:set>
                                    <p:anim calcmode="lin" valueType="num">
                                      <p:cBhvr additive="base">
                                        <p:cTn id="25" dur="500" fill="hold"/>
                                        <p:tgtEl>
                                          <p:spTgt spid="7">
                                            <p:txEl>
                                              <p:pRg st="5" end="5"/>
                                            </p:txEl>
                                          </p:spTgt>
                                        </p:tgtEl>
                                        <p:attrNameLst>
                                          <p:attrName>ppt_x</p:attrName>
                                        </p:attrNameLst>
                                      </p:cBhvr>
                                      <p:tavLst>
                                        <p:tav tm="0">
                                          <p:val>
                                            <p:strVal val="1+#ppt_w/2"/>
                                          </p:val>
                                        </p:tav>
                                        <p:tav tm="100000">
                                          <p:val>
                                            <p:strVal val="#ppt_x"/>
                                          </p:val>
                                        </p:tav>
                                      </p:tavLst>
                                    </p:anim>
                                    <p:anim calcmode="lin" valueType="num">
                                      <p:cBhvr additive="base">
                                        <p:cTn id="26" dur="500" fill="hold"/>
                                        <p:tgtEl>
                                          <p:spTgt spid="7">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additive="base">
                                        <p:cTn id="31" dur="500" fill="hold"/>
                                        <p:tgtEl>
                                          <p:spTgt spid="8"/>
                                        </p:tgtEl>
                                        <p:attrNameLst>
                                          <p:attrName>ppt_x</p:attrName>
                                        </p:attrNameLst>
                                      </p:cBhvr>
                                      <p:tavLst>
                                        <p:tav tm="0">
                                          <p:val>
                                            <p:strVal val="#ppt_x"/>
                                          </p:val>
                                        </p:tav>
                                        <p:tav tm="100000">
                                          <p:val>
                                            <p:strVal val="#ppt_x"/>
                                          </p:val>
                                        </p:tav>
                                      </p:tavLst>
                                    </p:anim>
                                    <p:anim calcmode="lin" valueType="num">
                                      <p:cBhvr additive="base">
                                        <p:cTn id="3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93964" y="46239"/>
            <a:ext cx="7079672" cy="707886"/>
          </a:xfrm>
          <a:prstGeom prst="rect">
            <a:avLst/>
          </a:prstGeom>
          <a:noFill/>
        </p:spPr>
        <p:txBody>
          <a:bodyPr wrap="square" rtlCol="0">
            <a:spAutoFit/>
          </a:bodyPr>
          <a:lstStyle/>
          <a:p>
            <a:r>
              <a:rPr lang="en-US" sz="4000" b="1" dirty="0">
                <a:solidFill>
                  <a:srgbClr val="FF0000"/>
                </a:solidFill>
              </a:rPr>
              <a:t>Data </a:t>
            </a:r>
            <a:r>
              <a:rPr lang="en-US" sz="4000" b="1">
                <a:solidFill>
                  <a:srgbClr val="FF0000"/>
                </a:solidFill>
              </a:rPr>
              <a:t>Structure Operations</a:t>
            </a:r>
          </a:p>
        </p:txBody>
      </p:sp>
      <p:sp>
        <p:nvSpPr>
          <p:cNvPr id="6" name="TextBox 5"/>
          <p:cNvSpPr txBox="1"/>
          <p:nvPr/>
        </p:nvSpPr>
        <p:spPr>
          <a:xfrm>
            <a:off x="96982" y="674551"/>
            <a:ext cx="8910542" cy="1877437"/>
          </a:xfrm>
          <a:prstGeom prst="rect">
            <a:avLst/>
          </a:prstGeom>
          <a:noFill/>
        </p:spPr>
        <p:txBody>
          <a:bodyPr wrap="square" rtlCol="0">
            <a:spAutoFit/>
          </a:bodyPr>
          <a:lstStyle/>
          <a:p>
            <a:endParaRPr lang="en-US" sz="3200" dirty="0"/>
          </a:p>
          <a:p>
            <a:pPr algn="just"/>
            <a:r>
              <a:rPr lang="en-US" sz="2800" dirty="0"/>
              <a:t>Finding the location of the record with a given key value, or finding the locations of all records which satisfy one or more condition.</a:t>
            </a:r>
          </a:p>
        </p:txBody>
      </p:sp>
      <p:sp>
        <p:nvSpPr>
          <p:cNvPr id="7" name="TextBox 6"/>
          <p:cNvSpPr txBox="1"/>
          <p:nvPr/>
        </p:nvSpPr>
        <p:spPr>
          <a:xfrm>
            <a:off x="96982" y="2389242"/>
            <a:ext cx="9047018" cy="2616101"/>
          </a:xfrm>
          <a:prstGeom prst="rect">
            <a:avLst/>
          </a:prstGeom>
          <a:noFill/>
        </p:spPr>
        <p:txBody>
          <a:bodyPr wrap="square" rtlCol="0">
            <a:spAutoFit/>
          </a:bodyPr>
          <a:lstStyle/>
          <a:p>
            <a:r>
              <a:rPr lang="en-US" sz="2800" dirty="0">
                <a:solidFill>
                  <a:srgbClr val="0000CC"/>
                </a:solidFill>
              </a:rPr>
              <a:t>Example:</a:t>
            </a:r>
          </a:p>
          <a:p>
            <a:pPr algn="just"/>
            <a:r>
              <a:rPr lang="en-US" sz="2800" dirty="0">
                <a:solidFill>
                  <a:srgbClr val="0000CC"/>
                </a:solidFill>
              </a:rPr>
              <a:t>An organization contains a membership file in which each record contains data for a given member:</a:t>
            </a:r>
          </a:p>
          <a:p>
            <a:pPr algn="just"/>
            <a:r>
              <a:rPr lang="en-US" sz="2800" dirty="0">
                <a:solidFill>
                  <a:srgbClr val="00B050"/>
                </a:solidFill>
              </a:rPr>
              <a:t>           </a:t>
            </a:r>
            <a:r>
              <a:rPr lang="en-US" sz="2800" b="1" dirty="0">
                <a:solidFill>
                  <a:srgbClr val="00B050"/>
                </a:solidFill>
                <a:effectLst>
                  <a:outerShdw blurRad="38100" dist="38100" dir="2700000" algn="tl">
                    <a:srgbClr val="000000">
                      <a:alpha val="43137"/>
                    </a:srgbClr>
                  </a:outerShdw>
                </a:effectLst>
              </a:rPr>
              <a:t>Name	     Address	Tel. Number	 	Age	Sex</a:t>
            </a:r>
          </a:p>
          <a:p>
            <a:pPr algn="just"/>
            <a:endParaRPr lang="en-US" sz="2400" b="1" dirty="0">
              <a:solidFill>
                <a:srgbClr val="00B050"/>
              </a:solidFill>
              <a:effectLst>
                <a:outerShdw blurRad="38100" dist="38100" dir="2700000" algn="tl">
                  <a:srgbClr val="000000">
                    <a:alpha val="43137"/>
                  </a:srgbClr>
                </a:outerShdw>
              </a:effectLst>
            </a:endParaRPr>
          </a:p>
          <a:p>
            <a:pPr marL="514350" indent="-514350" algn="just">
              <a:buAutoNum type="alphaLcParenBoth"/>
            </a:pPr>
            <a:r>
              <a:rPr lang="en-US" sz="2800" dirty="0">
                <a:solidFill>
                  <a:srgbClr val="7030A0"/>
                </a:solidFill>
              </a:rPr>
              <a:t>Suppose one wants to obtain address for a given name.</a:t>
            </a:r>
          </a:p>
        </p:txBody>
      </p:sp>
      <p:sp>
        <p:nvSpPr>
          <p:cNvPr id="8" name="TextBox 7"/>
          <p:cNvSpPr txBox="1"/>
          <p:nvPr/>
        </p:nvSpPr>
        <p:spPr>
          <a:xfrm>
            <a:off x="2566219" y="5781369"/>
            <a:ext cx="4498258" cy="646331"/>
          </a:xfrm>
          <a:prstGeom prst="rect">
            <a:avLst/>
          </a:prstGeom>
          <a:noFill/>
        </p:spPr>
        <p:txBody>
          <a:bodyPr wrap="square" rtlCol="0">
            <a:spAutoFit/>
          </a:bodyPr>
          <a:lstStyle/>
          <a:p>
            <a:r>
              <a:rPr lang="en-US" sz="3600" b="1" dirty="0"/>
              <a:t>Operation: Searching</a:t>
            </a:r>
          </a:p>
        </p:txBody>
      </p:sp>
      <p:grpSp>
        <p:nvGrpSpPr>
          <p:cNvPr id="11" name="Group 10"/>
          <p:cNvGrpSpPr/>
          <p:nvPr/>
        </p:nvGrpSpPr>
        <p:grpSpPr>
          <a:xfrm>
            <a:off x="8338785" y="53502"/>
            <a:ext cx="982638" cy="783280"/>
            <a:chOff x="8243249" y="53502"/>
            <a:chExt cx="982638" cy="783280"/>
          </a:xfrm>
        </p:grpSpPr>
        <p:sp>
          <p:nvSpPr>
            <p:cNvPr id="12" name="TextBox 11"/>
            <p:cNvSpPr txBox="1"/>
            <p:nvPr/>
          </p:nvSpPr>
          <p:spPr>
            <a:xfrm>
              <a:off x="8243249" y="529005"/>
              <a:ext cx="982638" cy="307777"/>
            </a:xfrm>
            <a:prstGeom prst="rect">
              <a:avLst/>
            </a:prstGeom>
            <a:noFill/>
          </p:spPr>
          <p:txBody>
            <a:bodyPr wrap="square" rtlCol="0">
              <a:spAutoFit/>
            </a:bodyPr>
            <a:lstStyle/>
            <a:p>
              <a:r>
                <a:rPr lang="en-US" sz="1400" b="1" dirty="0"/>
                <a:t>CSE 2103</a:t>
              </a:r>
            </a:p>
          </p:txBody>
        </p:sp>
        <p:pic>
          <p:nvPicPr>
            <p:cNvPr id="13" name="Picture 12"/>
            <p:cNvPicPr>
              <a:picLocks noChangeAspect="1"/>
            </p:cNvPicPr>
            <p:nvPr/>
          </p:nvPicPr>
          <p:blipFill rotWithShape="1">
            <a:blip r:embed="rId3"/>
            <a:srcRect l="20378" t="12438" r="20398" b="35343"/>
            <a:stretch/>
          </p:blipFill>
          <p:spPr>
            <a:xfrm>
              <a:off x="8366079" y="53502"/>
              <a:ext cx="600501" cy="529474"/>
            </a:xfrm>
            <a:prstGeom prst="rect">
              <a:avLst/>
            </a:prstGeom>
          </p:spPr>
        </p:pic>
      </p:grpSp>
    </p:spTree>
    <p:extLst>
      <p:ext uri="{BB962C8B-B14F-4D97-AF65-F5344CB8AC3E}">
        <p14:creationId xmlns:p14="http://schemas.microsoft.com/office/powerpoint/2010/main" val="647175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anim calcmode="lin" valueType="num">
                                      <p:cBhvr additive="base">
                                        <p:cTn id="11" dur="500" fill="hold"/>
                                        <p:tgtEl>
                                          <p:spTgt spid="7">
                                            <p:txEl>
                                              <p:pRg st="1" end="1"/>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7">
                                            <p:txEl>
                                              <p:pRg st="1" end="1"/>
                                            </p:txEl>
                                          </p:spTgt>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anim calcmode="lin" valueType="num">
                                      <p:cBhvr additive="base">
                                        <p:cTn id="15" dur="500" fill="hold"/>
                                        <p:tgtEl>
                                          <p:spTgt spid="7">
                                            <p:txEl>
                                              <p:pRg st="2" end="2"/>
                                            </p:txEl>
                                          </p:spTgt>
                                        </p:tgtEl>
                                        <p:attrNameLst>
                                          <p:attrName>ppt_x</p:attrName>
                                        </p:attrNameLst>
                                      </p:cBhvr>
                                      <p:tavLst>
                                        <p:tav tm="0">
                                          <p:val>
                                            <p:strVal val="0-#ppt_w/2"/>
                                          </p:val>
                                        </p:tav>
                                        <p:tav tm="100000">
                                          <p:val>
                                            <p:strVal val="#ppt_x"/>
                                          </p:val>
                                        </p:tav>
                                      </p:tavLst>
                                    </p:anim>
                                    <p:anim calcmode="lin" valueType="num">
                                      <p:cBhvr additive="base">
                                        <p:cTn id="16" dur="500" fill="hold"/>
                                        <p:tgtEl>
                                          <p:spTgt spid="7">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2" fill="hold" nodeType="clickEffect">
                                  <p:stCondLst>
                                    <p:cond delay="0"/>
                                  </p:stCondLst>
                                  <p:childTnLst>
                                    <p:set>
                                      <p:cBhvr>
                                        <p:cTn id="20" dur="1" fill="hold">
                                          <p:stCondLst>
                                            <p:cond delay="0"/>
                                          </p:stCondLst>
                                        </p:cTn>
                                        <p:tgtEl>
                                          <p:spTgt spid="7">
                                            <p:txEl>
                                              <p:pRg st="4" end="4"/>
                                            </p:txEl>
                                          </p:spTgt>
                                        </p:tgtEl>
                                        <p:attrNameLst>
                                          <p:attrName>style.visibility</p:attrName>
                                        </p:attrNameLst>
                                      </p:cBhvr>
                                      <p:to>
                                        <p:strVal val="visible"/>
                                      </p:to>
                                    </p:set>
                                    <p:anim calcmode="lin" valueType="num">
                                      <p:cBhvr additive="base">
                                        <p:cTn id="21" dur="500" fill="hold"/>
                                        <p:tgtEl>
                                          <p:spTgt spid="7">
                                            <p:txEl>
                                              <p:pRg st="4" end="4"/>
                                            </p:txEl>
                                          </p:spTgt>
                                        </p:tgtEl>
                                        <p:attrNameLst>
                                          <p:attrName>ppt_x</p:attrName>
                                        </p:attrNameLst>
                                      </p:cBhvr>
                                      <p:tavLst>
                                        <p:tav tm="0">
                                          <p:val>
                                            <p:strVal val="1+#ppt_w/2"/>
                                          </p:val>
                                        </p:tav>
                                        <p:tav tm="100000">
                                          <p:val>
                                            <p:strVal val="#ppt_x"/>
                                          </p:val>
                                        </p:tav>
                                      </p:tavLst>
                                    </p:anim>
                                    <p:anim calcmode="lin" valueType="num">
                                      <p:cBhvr additive="base">
                                        <p:cTn id="22" dur="500" fill="hold"/>
                                        <p:tgtEl>
                                          <p:spTgt spid="7">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500" fill="hold"/>
                                        <p:tgtEl>
                                          <p:spTgt spid="8"/>
                                        </p:tgtEl>
                                        <p:attrNameLst>
                                          <p:attrName>ppt_x</p:attrName>
                                        </p:attrNameLst>
                                      </p:cBhvr>
                                      <p:tavLst>
                                        <p:tav tm="0">
                                          <p:val>
                                            <p:strVal val="#ppt_x"/>
                                          </p:val>
                                        </p:tav>
                                        <p:tav tm="100000">
                                          <p:val>
                                            <p:strVal val="#ppt_x"/>
                                          </p:val>
                                        </p:tav>
                                      </p:tavLst>
                                    </p:anim>
                                    <p:anim calcmode="lin" valueType="num">
                                      <p:cBhvr additive="base">
                                        <p:cTn id="2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93964" y="46239"/>
            <a:ext cx="7079672" cy="707886"/>
          </a:xfrm>
          <a:prstGeom prst="rect">
            <a:avLst/>
          </a:prstGeom>
          <a:noFill/>
        </p:spPr>
        <p:txBody>
          <a:bodyPr wrap="square" rtlCol="0">
            <a:spAutoFit/>
          </a:bodyPr>
          <a:lstStyle/>
          <a:p>
            <a:r>
              <a:rPr lang="en-US" sz="4000" b="1" dirty="0">
                <a:solidFill>
                  <a:srgbClr val="FF0000"/>
                </a:solidFill>
              </a:rPr>
              <a:t>Data </a:t>
            </a:r>
            <a:r>
              <a:rPr lang="en-US" sz="4000" b="1">
                <a:solidFill>
                  <a:srgbClr val="FF0000"/>
                </a:solidFill>
              </a:rPr>
              <a:t>Structure Operations</a:t>
            </a:r>
          </a:p>
        </p:txBody>
      </p:sp>
      <p:sp>
        <p:nvSpPr>
          <p:cNvPr id="6" name="TextBox 5"/>
          <p:cNvSpPr txBox="1"/>
          <p:nvPr/>
        </p:nvSpPr>
        <p:spPr>
          <a:xfrm>
            <a:off x="96982" y="674551"/>
            <a:ext cx="8910542" cy="1138773"/>
          </a:xfrm>
          <a:prstGeom prst="rect">
            <a:avLst/>
          </a:prstGeom>
          <a:noFill/>
        </p:spPr>
        <p:txBody>
          <a:bodyPr wrap="square" rtlCol="0">
            <a:spAutoFit/>
          </a:bodyPr>
          <a:lstStyle/>
          <a:p>
            <a:endParaRPr lang="en-US" sz="3200" dirty="0"/>
          </a:p>
          <a:p>
            <a:pPr algn="just"/>
            <a:r>
              <a:rPr lang="en-US" sz="3600" dirty="0"/>
              <a:t>Adding a new record to the structure</a:t>
            </a:r>
          </a:p>
        </p:txBody>
      </p:sp>
      <p:sp>
        <p:nvSpPr>
          <p:cNvPr id="7" name="TextBox 6"/>
          <p:cNvSpPr txBox="1"/>
          <p:nvPr/>
        </p:nvSpPr>
        <p:spPr>
          <a:xfrm>
            <a:off x="96982" y="1946792"/>
            <a:ext cx="9047018" cy="2616101"/>
          </a:xfrm>
          <a:prstGeom prst="rect">
            <a:avLst/>
          </a:prstGeom>
          <a:noFill/>
        </p:spPr>
        <p:txBody>
          <a:bodyPr wrap="square" rtlCol="0">
            <a:spAutoFit/>
          </a:bodyPr>
          <a:lstStyle/>
          <a:p>
            <a:r>
              <a:rPr lang="en-US" sz="2800" dirty="0">
                <a:solidFill>
                  <a:srgbClr val="0000CC"/>
                </a:solidFill>
              </a:rPr>
              <a:t>Example:</a:t>
            </a:r>
          </a:p>
          <a:p>
            <a:pPr algn="just"/>
            <a:r>
              <a:rPr lang="en-US" sz="2800" dirty="0">
                <a:solidFill>
                  <a:srgbClr val="0000CC"/>
                </a:solidFill>
              </a:rPr>
              <a:t>An organization contains a membership file in which each record contains data for a given member:</a:t>
            </a:r>
          </a:p>
          <a:p>
            <a:pPr algn="just"/>
            <a:r>
              <a:rPr lang="en-US" sz="2800" dirty="0">
                <a:solidFill>
                  <a:srgbClr val="00B050"/>
                </a:solidFill>
              </a:rPr>
              <a:t>           </a:t>
            </a:r>
            <a:r>
              <a:rPr lang="en-US" sz="2800" b="1" dirty="0">
                <a:solidFill>
                  <a:srgbClr val="00B050"/>
                </a:solidFill>
                <a:effectLst>
                  <a:outerShdw blurRad="38100" dist="38100" dir="2700000" algn="tl">
                    <a:srgbClr val="000000">
                      <a:alpha val="43137"/>
                    </a:srgbClr>
                  </a:outerShdw>
                </a:effectLst>
              </a:rPr>
              <a:t>Name	     Address	Tel. Number	 	Age	Sex</a:t>
            </a:r>
          </a:p>
          <a:p>
            <a:pPr algn="just"/>
            <a:endParaRPr lang="en-US" sz="2400" b="1" dirty="0">
              <a:solidFill>
                <a:srgbClr val="00B050"/>
              </a:solidFill>
              <a:effectLst>
                <a:outerShdw blurRad="38100" dist="38100" dir="2700000" algn="tl">
                  <a:srgbClr val="000000">
                    <a:alpha val="43137"/>
                  </a:srgbClr>
                </a:outerShdw>
              </a:effectLst>
            </a:endParaRPr>
          </a:p>
          <a:p>
            <a:pPr marL="514350" indent="-514350" algn="just">
              <a:buAutoNum type="alphaLcParenBoth"/>
            </a:pPr>
            <a:r>
              <a:rPr lang="en-US" sz="2800" dirty="0">
                <a:solidFill>
                  <a:srgbClr val="7030A0"/>
                </a:solidFill>
              </a:rPr>
              <a:t>Suppose a new person joins the organization.</a:t>
            </a:r>
          </a:p>
        </p:txBody>
      </p:sp>
      <p:sp>
        <p:nvSpPr>
          <p:cNvPr id="8" name="TextBox 7"/>
          <p:cNvSpPr txBox="1"/>
          <p:nvPr/>
        </p:nvSpPr>
        <p:spPr>
          <a:xfrm>
            <a:off x="2566219" y="5781369"/>
            <a:ext cx="4498258" cy="646331"/>
          </a:xfrm>
          <a:prstGeom prst="rect">
            <a:avLst/>
          </a:prstGeom>
          <a:noFill/>
        </p:spPr>
        <p:txBody>
          <a:bodyPr wrap="square" rtlCol="0">
            <a:spAutoFit/>
          </a:bodyPr>
          <a:lstStyle/>
          <a:p>
            <a:r>
              <a:rPr lang="en-US" sz="3600" b="1" dirty="0"/>
              <a:t>Operation: Inserting</a:t>
            </a:r>
          </a:p>
        </p:txBody>
      </p:sp>
      <p:grpSp>
        <p:nvGrpSpPr>
          <p:cNvPr id="11" name="Group 10"/>
          <p:cNvGrpSpPr/>
          <p:nvPr/>
        </p:nvGrpSpPr>
        <p:grpSpPr>
          <a:xfrm>
            <a:off x="8338785" y="53502"/>
            <a:ext cx="982638" cy="783280"/>
            <a:chOff x="8243249" y="53502"/>
            <a:chExt cx="982638" cy="783280"/>
          </a:xfrm>
        </p:grpSpPr>
        <p:sp>
          <p:nvSpPr>
            <p:cNvPr id="12" name="TextBox 11"/>
            <p:cNvSpPr txBox="1"/>
            <p:nvPr/>
          </p:nvSpPr>
          <p:spPr>
            <a:xfrm>
              <a:off x="8243249" y="529005"/>
              <a:ext cx="982638" cy="307777"/>
            </a:xfrm>
            <a:prstGeom prst="rect">
              <a:avLst/>
            </a:prstGeom>
            <a:noFill/>
          </p:spPr>
          <p:txBody>
            <a:bodyPr wrap="square" rtlCol="0">
              <a:spAutoFit/>
            </a:bodyPr>
            <a:lstStyle/>
            <a:p>
              <a:r>
                <a:rPr lang="en-US" sz="1400" b="1" dirty="0"/>
                <a:t>CSE 2103</a:t>
              </a:r>
            </a:p>
          </p:txBody>
        </p:sp>
        <p:pic>
          <p:nvPicPr>
            <p:cNvPr id="13" name="Picture 12"/>
            <p:cNvPicPr>
              <a:picLocks noChangeAspect="1"/>
            </p:cNvPicPr>
            <p:nvPr/>
          </p:nvPicPr>
          <p:blipFill rotWithShape="1">
            <a:blip r:embed="rId2"/>
            <a:srcRect l="20378" t="12438" r="20398" b="35343"/>
            <a:stretch/>
          </p:blipFill>
          <p:spPr>
            <a:xfrm>
              <a:off x="8366079" y="53502"/>
              <a:ext cx="600501" cy="529474"/>
            </a:xfrm>
            <a:prstGeom prst="rect">
              <a:avLst/>
            </a:prstGeom>
          </p:spPr>
        </p:pic>
      </p:grpSp>
    </p:spTree>
    <p:extLst>
      <p:ext uri="{BB962C8B-B14F-4D97-AF65-F5344CB8AC3E}">
        <p14:creationId xmlns:p14="http://schemas.microsoft.com/office/powerpoint/2010/main" val="1160354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anim calcmode="lin" valueType="num">
                                      <p:cBhvr additive="base">
                                        <p:cTn id="11" dur="500" fill="hold"/>
                                        <p:tgtEl>
                                          <p:spTgt spid="7">
                                            <p:txEl>
                                              <p:pRg st="1" end="1"/>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7">
                                            <p:txEl>
                                              <p:pRg st="1" end="1"/>
                                            </p:txEl>
                                          </p:spTgt>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anim calcmode="lin" valueType="num">
                                      <p:cBhvr additive="base">
                                        <p:cTn id="15" dur="500" fill="hold"/>
                                        <p:tgtEl>
                                          <p:spTgt spid="7">
                                            <p:txEl>
                                              <p:pRg st="2" end="2"/>
                                            </p:txEl>
                                          </p:spTgt>
                                        </p:tgtEl>
                                        <p:attrNameLst>
                                          <p:attrName>ppt_x</p:attrName>
                                        </p:attrNameLst>
                                      </p:cBhvr>
                                      <p:tavLst>
                                        <p:tav tm="0">
                                          <p:val>
                                            <p:strVal val="0-#ppt_w/2"/>
                                          </p:val>
                                        </p:tav>
                                        <p:tav tm="100000">
                                          <p:val>
                                            <p:strVal val="#ppt_x"/>
                                          </p:val>
                                        </p:tav>
                                      </p:tavLst>
                                    </p:anim>
                                    <p:anim calcmode="lin" valueType="num">
                                      <p:cBhvr additive="base">
                                        <p:cTn id="16" dur="500" fill="hold"/>
                                        <p:tgtEl>
                                          <p:spTgt spid="7">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2" fill="hold" nodeType="clickEffect">
                                  <p:stCondLst>
                                    <p:cond delay="0"/>
                                  </p:stCondLst>
                                  <p:childTnLst>
                                    <p:set>
                                      <p:cBhvr>
                                        <p:cTn id="20" dur="1" fill="hold">
                                          <p:stCondLst>
                                            <p:cond delay="0"/>
                                          </p:stCondLst>
                                        </p:cTn>
                                        <p:tgtEl>
                                          <p:spTgt spid="7">
                                            <p:txEl>
                                              <p:pRg st="4" end="4"/>
                                            </p:txEl>
                                          </p:spTgt>
                                        </p:tgtEl>
                                        <p:attrNameLst>
                                          <p:attrName>style.visibility</p:attrName>
                                        </p:attrNameLst>
                                      </p:cBhvr>
                                      <p:to>
                                        <p:strVal val="visible"/>
                                      </p:to>
                                    </p:set>
                                    <p:anim calcmode="lin" valueType="num">
                                      <p:cBhvr additive="base">
                                        <p:cTn id="21" dur="500" fill="hold"/>
                                        <p:tgtEl>
                                          <p:spTgt spid="7">
                                            <p:txEl>
                                              <p:pRg st="4" end="4"/>
                                            </p:txEl>
                                          </p:spTgt>
                                        </p:tgtEl>
                                        <p:attrNameLst>
                                          <p:attrName>ppt_x</p:attrName>
                                        </p:attrNameLst>
                                      </p:cBhvr>
                                      <p:tavLst>
                                        <p:tav tm="0">
                                          <p:val>
                                            <p:strVal val="1+#ppt_w/2"/>
                                          </p:val>
                                        </p:tav>
                                        <p:tav tm="100000">
                                          <p:val>
                                            <p:strVal val="#ppt_x"/>
                                          </p:val>
                                        </p:tav>
                                      </p:tavLst>
                                    </p:anim>
                                    <p:anim calcmode="lin" valueType="num">
                                      <p:cBhvr additive="base">
                                        <p:cTn id="22" dur="500" fill="hold"/>
                                        <p:tgtEl>
                                          <p:spTgt spid="7">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500" fill="hold"/>
                                        <p:tgtEl>
                                          <p:spTgt spid="8"/>
                                        </p:tgtEl>
                                        <p:attrNameLst>
                                          <p:attrName>ppt_x</p:attrName>
                                        </p:attrNameLst>
                                      </p:cBhvr>
                                      <p:tavLst>
                                        <p:tav tm="0">
                                          <p:val>
                                            <p:strVal val="#ppt_x"/>
                                          </p:val>
                                        </p:tav>
                                        <p:tav tm="100000">
                                          <p:val>
                                            <p:strVal val="#ppt_x"/>
                                          </p:val>
                                        </p:tav>
                                      </p:tavLst>
                                    </p:anim>
                                    <p:anim calcmode="lin" valueType="num">
                                      <p:cBhvr additive="base">
                                        <p:cTn id="2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93964" y="46239"/>
            <a:ext cx="7079672" cy="707886"/>
          </a:xfrm>
          <a:prstGeom prst="rect">
            <a:avLst/>
          </a:prstGeom>
          <a:noFill/>
        </p:spPr>
        <p:txBody>
          <a:bodyPr wrap="square" rtlCol="0">
            <a:spAutoFit/>
          </a:bodyPr>
          <a:lstStyle/>
          <a:p>
            <a:r>
              <a:rPr lang="en-US" sz="4000" b="1" dirty="0">
                <a:solidFill>
                  <a:srgbClr val="FF0000"/>
                </a:solidFill>
              </a:rPr>
              <a:t>Data </a:t>
            </a:r>
            <a:r>
              <a:rPr lang="en-US" sz="4000" b="1">
                <a:solidFill>
                  <a:srgbClr val="FF0000"/>
                </a:solidFill>
              </a:rPr>
              <a:t>Structure Operations</a:t>
            </a:r>
          </a:p>
        </p:txBody>
      </p:sp>
      <p:sp>
        <p:nvSpPr>
          <p:cNvPr id="6" name="TextBox 5"/>
          <p:cNvSpPr txBox="1"/>
          <p:nvPr/>
        </p:nvSpPr>
        <p:spPr>
          <a:xfrm>
            <a:off x="96982" y="674551"/>
            <a:ext cx="8910542" cy="1138773"/>
          </a:xfrm>
          <a:prstGeom prst="rect">
            <a:avLst/>
          </a:prstGeom>
          <a:noFill/>
        </p:spPr>
        <p:txBody>
          <a:bodyPr wrap="square" rtlCol="0">
            <a:spAutoFit/>
          </a:bodyPr>
          <a:lstStyle/>
          <a:p>
            <a:endParaRPr lang="en-US" sz="3200" dirty="0"/>
          </a:p>
          <a:p>
            <a:pPr algn="just"/>
            <a:r>
              <a:rPr lang="en-US" sz="3600" dirty="0"/>
              <a:t>Removing a record from the structure</a:t>
            </a:r>
          </a:p>
        </p:txBody>
      </p:sp>
      <p:sp>
        <p:nvSpPr>
          <p:cNvPr id="7" name="TextBox 6"/>
          <p:cNvSpPr txBox="1"/>
          <p:nvPr/>
        </p:nvSpPr>
        <p:spPr>
          <a:xfrm>
            <a:off x="96982" y="1946792"/>
            <a:ext cx="9047018" cy="2616101"/>
          </a:xfrm>
          <a:prstGeom prst="rect">
            <a:avLst/>
          </a:prstGeom>
          <a:noFill/>
        </p:spPr>
        <p:txBody>
          <a:bodyPr wrap="square" rtlCol="0">
            <a:spAutoFit/>
          </a:bodyPr>
          <a:lstStyle/>
          <a:p>
            <a:r>
              <a:rPr lang="en-US" sz="2800" dirty="0">
                <a:solidFill>
                  <a:srgbClr val="0000CC"/>
                </a:solidFill>
              </a:rPr>
              <a:t>Example:</a:t>
            </a:r>
          </a:p>
          <a:p>
            <a:pPr algn="just"/>
            <a:r>
              <a:rPr lang="en-US" sz="2800" dirty="0">
                <a:solidFill>
                  <a:srgbClr val="0000CC"/>
                </a:solidFill>
              </a:rPr>
              <a:t>An organization contains a membership file in which each record contains data for a given member:</a:t>
            </a:r>
          </a:p>
          <a:p>
            <a:pPr algn="just"/>
            <a:r>
              <a:rPr lang="en-US" sz="2800" dirty="0">
                <a:solidFill>
                  <a:srgbClr val="00B050"/>
                </a:solidFill>
              </a:rPr>
              <a:t>           </a:t>
            </a:r>
            <a:r>
              <a:rPr lang="en-US" sz="2800" b="1" dirty="0">
                <a:solidFill>
                  <a:srgbClr val="00B050"/>
                </a:solidFill>
                <a:effectLst>
                  <a:outerShdw blurRad="38100" dist="38100" dir="2700000" algn="tl">
                    <a:srgbClr val="000000">
                      <a:alpha val="43137"/>
                    </a:srgbClr>
                  </a:outerShdw>
                </a:effectLst>
              </a:rPr>
              <a:t>Name	     Address	Tel. Number	 	Age	Sex</a:t>
            </a:r>
          </a:p>
          <a:p>
            <a:pPr algn="just"/>
            <a:endParaRPr lang="en-US" sz="2400" b="1" dirty="0">
              <a:solidFill>
                <a:srgbClr val="00B050"/>
              </a:solidFill>
              <a:effectLst>
                <a:outerShdw blurRad="38100" dist="38100" dir="2700000" algn="tl">
                  <a:srgbClr val="000000">
                    <a:alpha val="43137"/>
                  </a:srgbClr>
                </a:outerShdw>
              </a:effectLst>
            </a:endParaRPr>
          </a:p>
          <a:p>
            <a:pPr marL="514350" indent="-514350" algn="just">
              <a:buAutoNum type="alphaLcParenBoth"/>
            </a:pPr>
            <a:r>
              <a:rPr lang="en-US" sz="2800" dirty="0">
                <a:solidFill>
                  <a:srgbClr val="7030A0"/>
                </a:solidFill>
              </a:rPr>
              <a:t>Suppose a Member dies.</a:t>
            </a:r>
          </a:p>
        </p:txBody>
      </p:sp>
      <p:sp>
        <p:nvSpPr>
          <p:cNvPr id="8" name="TextBox 7"/>
          <p:cNvSpPr txBox="1"/>
          <p:nvPr/>
        </p:nvSpPr>
        <p:spPr>
          <a:xfrm>
            <a:off x="2566219" y="5781369"/>
            <a:ext cx="4498258" cy="646331"/>
          </a:xfrm>
          <a:prstGeom prst="rect">
            <a:avLst/>
          </a:prstGeom>
          <a:noFill/>
        </p:spPr>
        <p:txBody>
          <a:bodyPr wrap="square" rtlCol="0">
            <a:spAutoFit/>
          </a:bodyPr>
          <a:lstStyle/>
          <a:p>
            <a:r>
              <a:rPr lang="en-US" sz="3600" b="1" dirty="0"/>
              <a:t>Operation: Deleting</a:t>
            </a:r>
          </a:p>
        </p:txBody>
      </p:sp>
      <p:grpSp>
        <p:nvGrpSpPr>
          <p:cNvPr id="11" name="Group 10"/>
          <p:cNvGrpSpPr/>
          <p:nvPr/>
        </p:nvGrpSpPr>
        <p:grpSpPr>
          <a:xfrm>
            <a:off x="8338785" y="53502"/>
            <a:ext cx="982638" cy="783280"/>
            <a:chOff x="8243249" y="53502"/>
            <a:chExt cx="982638" cy="783280"/>
          </a:xfrm>
        </p:grpSpPr>
        <p:sp>
          <p:nvSpPr>
            <p:cNvPr id="12" name="TextBox 11"/>
            <p:cNvSpPr txBox="1"/>
            <p:nvPr/>
          </p:nvSpPr>
          <p:spPr>
            <a:xfrm>
              <a:off x="8243249" y="529005"/>
              <a:ext cx="982638" cy="307777"/>
            </a:xfrm>
            <a:prstGeom prst="rect">
              <a:avLst/>
            </a:prstGeom>
            <a:noFill/>
          </p:spPr>
          <p:txBody>
            <a:bodyPr wrap="square" rtlCol="0">
              <a:spAutoFit/>
            </a:bodyPr>
            <a:lstStyle/>
            <a:p>
              <a:r>
                <a:rPr lang="en-US" sz="1400" b="1" dirty="0"/>
                <a:t>CSE 2103</a:t>
              </a:r>
            </a:p>
          </p:txBody>
        </p:sp>
        <p:pic>
          <p:nvPicPr>
            <p:cNvPr id="13" name="Picture 12"/>
            <p:cNvPicPr>
              <a:picLocks noChangeAspect="1"/>
            </p:cNvPicPr>
            <p:nvPr/>
          </p:nvPicPr>
          <p:blipFill rotWithShape="1">
            <a:blip r:embed="rId2"/>
            <a:srcRect l="20378" t="12438" r="20398" b="35343"/>
            <a:stretch/>
          </p:blipFill>
          <p:spPr>
            <a:xfrm>
              <a:off x="8366079" y="53502"/>
              <a:ext cx="600501" cy="529474"/>
            </a:xfrm>
            <a:prstGeom prst="rect">
              <a:avLst/>
            </a:prstGeom>
          </p:spPr>
        </p:pic>
      </p:grpSp>
    </p:spTree>
    <p:extLst>
      <p:ext uri="{BB962C8B-B14F-4D97-AF65-F5344CB8AC3E}">
        <p14:creationId xmlns:p14="http://schemas.microsoft.com/office/powerpoint/2010/main" val="1205633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anim calcmode="lin" valueType="num">
                                      <p:cBhvr additive="base">
                                        <p:cTn id="11" dur="500" fill="hold"/>
                                        <p:tgtEl>
                                          <p:spTgt spid="7">
                                            <p:txEl>
                                              <p:pRg st="1" end="1"/>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7">
                                            <p:txEl>
                                              <p:pRg st="1" end="1"/>
                                            </p:txEl>
                                          </p:spTgt>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anim calcmode="lin" valueType="num">
                                      <p:cBhvr additive="base">
                                        <p:cTn id="15" dur="500" fill="hold"/>
                                        <p:tgtEl>
                                          <p:spTgt spid="7">
                                            <p:txEl>
                                              <p:pRg st="2" end="2"/>
                                            </p:txEl>
                                          </p:spTgt>
                                        </p:tgtEl>
                                        <p:attrNameLst>
                                          <p:attrName>ppt_x</p:attrName>
                                        </p:attrNameLst>
                                      </p:cBhvr>
                                      <p:tavLst>
                                        <p:tav tm="0">
                                          <p:val>
                                            <p:strVal val="0-#ppt_w/2"/>
                                          </p:val>
                                        </p:tav>
                                        <p:tav tm="100000">
                                          <p:val>
                                            <p:strVal val="#ppt_x"/>
                                          </p:val>
                                        </p:tav>
                                      </p:tavLst>
                                    </p:anim>
                                    <p:anim calcmode="lin" valueType="num">
                                      <p:cBhvr additive="base">
                                        <p:cTn id="16" dur="500" fill="hold"/>
                                        <p:tgtEl>
                                          <p:spTgt spid="7">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2" fill="hold" nodeType="clickEffect">
                                  <p:stCondLst>
                                    <p:cond delay="0"/>
                                  </p:stCondLst>
                                  <p:childTnLst>
                                    <p:set>
                                      <p:cBhvr>
                                        <p:cTn id="20" dur="1" fill="hold">
                                          <p:stCondLst>
                                            <p:cond delay="0"/>
                                          </p:stCondLst>
                                        </p:cTn>
                                        <p:tgtEl>
                                          <p:spTgt spid="7">
                                            <p:txEl>
                                              <p:pRg st="4" end="4"/>
                                            </p:txEl>
                                          </p:spTgt>
                                        </p:tgtEl>
                                        <p:attrNameLst>
                                          <p:attrName>style.visibility</p:attrName>
                                        </p:attrNameLst>
                                      </p:cBhvr>
                                      <p:to>
                                        <p:strVal val="visible"/>
                                      </p:to>
                                    </p:set>
                                    <p:anim calcmode="lin" valueType="num">
                                      <p:cBhvr additive="base">
                                        <p:cTn id="21" dur="500" fill="hold"/>
                                        <p:tgtEl>
                                          <p:spTgt spid="7">
                                            <p:txEl>
                                              <p:pRg st="4" end="4"/>
                                            </p:txEl>
                                          </p:spTgt>
                                        </p:tgtEl>
                                        <p:attrNameLst>
                                          <p:attrName>ppt_x</p:attrName>
                                        </p:attrNameLst>
                                      </p:cBhvr>
                                      <p:tavLst>
                                        <p:tav tm="0">
                                          <p:val>
                                            <p:strVal val="1+#ppt_w/2"/>
                                          </p:val>
                                        </p:tav>
                                        <p:tav tm="100000">
                                          <p:val>
                                            <p:strVal val="#ppt_x"/>
                                          </p:val>
                                        </p:tav>
                                      </p:tavLst>
                                    </p:anim>
                                    <p:anim calcmode="lin" valueType="num">
                                      <p:cBhvr additive="base">
                                        <p:cTn id="22" dur="500" fill="hold"/>
                                        <p:tgtEl>
                                          <p:spTgt spid="7">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500" fill="hold"/>
                                        <p:tgtEl>
                                          <p:spTgt spid="8"/>
                                        </p:tgtEl>
                                        <p:attrNameLst>
                                          <p:attrName>ppt_x</p:attrName>
                                        </p:attrNameLst>
                                      </p:cBhvr>
                                      <p:tavLst>
                                        <p:tav tm="0">
                                          <p:val>
                                            <p:strVal val="#ppt_x"/>
                                          </p:val>
                                        </p:tav>
                                        <p:tav tm="100000">
                                          <p:val>
                                            <p:strVal val="#ppt_x"/>
                                          </p:val>
                                        </p:tav>
                                      </p:tavLst>
                                    </p:anim>
                                    <p:anim calcmode="lin" valueType="num">
                                      <p:cBhvr additive="base">
                                        <p:cTn id="2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93964" y="46239"/>
            <a:ext cx="7079672" cy="707886"/>
          </a:xfrm>
          <a:prstGeom prst="rect">
            <a:avLst/>
          </a:prstGeom>
          <a:noFill/>
        </p:spPr>
        <p:txBody>
          <a:bodyPr wrap="square" rtlCol="0">
            <a:spAutoFit/>
          </a:bodyPr>
          <a:lstStyle/>
          <a:p>
            <a:r>
              <a:rPr lang="en-US" sz="4000" b="1" dirty="0">
                <a:solidFill>
                  <a:srgbClr val="FF0000"/>
                </a:solidFill>
              </a:rPr>
              <a:t>Data </a:t>
            </a:r>
            <a:r>
              <a:rPr lang="en-US" sz="4000" b="1">
                <a:solidFill>
                  <a:srgbClr val="FF0000"/>
                </a:solidFill>
              </a:rPr>
              <a:t>Structure Operations</a:t>
            </a:r>
          </a:p>
        </p:txBody>
      </p:sp>
      <p:sp>
        <p:nvSpPr>
          <p:cNvPr id="6" name="TextBox 5"/>
          <p:cNvSpPr txBox="1"/>
          <p:nvPr/>
        </p:nvSpPr>
        <p:spPr>
          <a:xfrm>
            <a:off x="96982" y="674551"/>
            <a:ext cx="8910542" cy="1077218"/>
          </a:xfrm>
          <a:prstGeom prst="rect">
            <a:avLst/>
          </a:prstGeom>
          <a:noFill/>
        </p:spPr>
        <p:txBody>
          <a:bodyPr wrap="square" rtlCol="0">
            <a:spAutoFit/>
          </a:bodyPr>
          <a:lstStyle/>
          <a:p>
            <a:endParaRPr lang="en-US" sz="3200" dirty="0"/>
          </a:p>
          <a:p>
            <a:pPr algn="just"/>
            <a:r>
              <a:rPr lang="en-US" sz="3200" dirty="0"/>
              <a:t>Changing items in the record with the new data </a:t>
            </a:r>
          </a:p>
        </p:txBody>
      </p:sp>
      <p:sp>
        <p:nvSpPr>
          <p:cNvPr id="7" name="TextBox 6"/>
          <p:cNvSpPr txBox="1"/>
          <p:nvPr/>
        </p:nvSpPr>
        <p:spPr>
          <a:xfrm>
            <a:off x="96982" y="1946792"/>
            <a:ext cx="9047018" cy="3046988"/>
          </a:xfrm>
          <a:prstGeom prst="rect">
            <a:avLst/>
          </a:prstGeom>
          <a:noFill/>
        </p:spPr>
        <p:txBody>
          <a:bodyPr wrap="square" rtlCol="0">
            <a:spAutoFit/>
          </a:bodyPr>
          <a:lstStyle/>
          <a:p>
            <a:r>
              <a:rPr lang="en-US" sz="2800" dirty="0">
                <a:solidFill>
                  <a:srgbClr val="0000CC"/>
                </a:solidFill>
              </a:rPr>
              <a:t>Example:</a:t>
            </a:r>
          </a:p>
          <a:p>
            <a:pPr algn="just"/>
            <a:r>
              <a:rPr lang="en-US" sz="2800" dirty="0">
                <a:solidFill>
                  <a:srgbClr val="0000CC"/>
                </a:solidFill>
              </a:rPr>
              <a:t>An organization contains a membership file in which each record contains data for a given member:</a:t>
            </a:r>
          </a:p>
          <a:p>
            <a:pPr algn="just"/>
            <a:r>
              <a:rPr lang="en-US" sz="2800" dirty="0">
                <a:solidFill>
                  <a:srgbClr val="00B050"/>
                </a:solidFill>
              </a:rPr>
              <a:t>           </a:t>
            </a:r>
            <a:r>
              <a:rPr lang="en-US" sz="2800" b="1" dirty="0">
                <a:solidFill>
                  <a:srgbClr val="00B050"/>
                </a:solidFill>
                <a:effectLst>
                  <a:outerShdw blurRad="38100" dist="38100" dir="2700000" algn="tl">
                    <a:srgbClr val="000000">
                      <a:alpha val="43137"/>
                    </a:srgbClr>
                  </a:outerShdw>
                </a:effectLst>
              </a:rPr>
              <a:t>Name	     Address	Tel. Number	 	Age	Sex</a:t>
            </a:r>
          </a:p>
          <a:p>
            <a:pPr algn="just"/>
            <a:endParaRPr lang="en-US" sz="2400" b="1" dirty="0">
              <a:solidFill>
                <a:srgbClr val="00B050"/>
              </a:solidFill>
              <a:effectLst>
                <a:outerShdw blurRad="38100" dist="38100" dir="2700000" algn="tl">
                  <a:srgbClr val="000000">
                    <a:alpha val="43137"/>
                  </a:srgbClr>
                </a:outerShdw>
              </a:effectLst>
            </a:endParaRPr>
          </a:p>
          <a:p>
            <a:pPr marL="514350" indent="-514350" algn="just">
              <a:buAutoNum type="alphaLcParenBoth"/>
            </a:pPr>
            <a:r>
              <a:rPr lang="en-US" sz="2800" dirty="0">
                <a:solidFill>
                  <a:srgbClr val="7030A0"/>
                </a:solidFill>
              </a:rPr>
              <a:t>Suppose a member has moved and has a new address and telephone number.</a:t>
            </a:r>
          </a:p>
        </p:txBody>
      </p:sp>
      <p:sp>
        <p:nvSpPr>
          <p:cNvPr id="8" name="TextBox 7"/>
          <p:cNvSpPr txBox="1"/>
          <p:nvPr/>
        </p:nvSpPr>
        <p:spPr>
          <a:xfrm>
            <a:off x="2566219" y="5781369"/>
            <a:ext cx="4498258" cy="646331"/>
          </a:xfrm>
          <a:prstGeom prst="rect">
            <a:avLst/>
          </a:prstGeom>
          <a:noFill/>
        </p:spPr>
        <p:txBody>
          <a:bodyPr wrap="square" rtlCol="0">
            <a:spAutoFit/>
          </a:bodyPr>
          <a:lstStyle/>
          <a:p>
            <a:r>
              <a:rPr lang="en-US" sz="3600" b="1" dirty="0"/>
              <a:t>Operation: Updating </a:t>
            </a:r>
          </a:p>
        </p:txBody>
      </p:sp>
      <p:grpSp>
        <p:nvGrpSpPr>
          <p:cNvPr id="11" name="Group 10"/>
          <p:cNvGrpSpPr/>
          <p:nvPr/>
        </p:nvGrpSpPr>
        <p:grpSpPr>
          <a:xfrm>
            <a:off x="8338785" y="53502"/>
            <a:ext cx="982638" cy="783280"/>
            <a:chOff x="8243249" y="53502"/>
            <a:chExt cx="982638" cy="783280"/>
          </a:xfrm>
        </p:grpSpPr>
        <p:sp>
          <p:nvSpPr>
            <p:cNvPr id="12" name="TextBox 11"/>
            <p:cNvSpPr txBox="1"/>
            <p:nvPr/>
          </p:nvSpPr>
          <p:spPr>
            <a:xfrm>
              <a:off x="8243249" y="529005"/>
              <a:ext cx="982638" cy="307777"/>
            </a:xfrm>
            <a:prstGeom prst="rect">
              <a:avLst/>
            </a:prstGeom>
            <a:noFill/>
          </p:spPr>
          <p:txBody>
            <a:bodyPr wrap="square" rtlCol="0">
              <a:spAutoFit/>
            </a:bodyPr>
            <a:lstStyle/>
            <a:p>
              <a:r>
                <a:rPr lang="en-US" sz="1400" b="1" dirty="0"/>
                <a:t>CSE 2103</a:t>
              </a:r>
            </a:p>
          </p:txBody>
        </p:sp>
        <p:pic>
          <p:nvPicPr>
            <p:cNvPr id="13" name="Picture 12"/>
            <p:cNvPicPr>
              <a:picLocks noChangeAspect="1"/>
            </p:cNvPicPr>
            <p:nvPr/>
          </p:nvPicPr>
          <p:blipFill rotWithShape="1">
            <a:blip r:embed="rId2"/>
            <a:srcRect l="20378" t="12438" r="20398" b="35343"/>
            <a:stretch/>
          </p:blipFill>
          <p:spPr>
            <a:xfrm>
              <a:off x="8366079" y="53502"/>
              <a:ext cx="600501" cy="529474"/>
            </a:xfrm>
            <a:prstGeom prst="rect">
              <a:avLst/>
            </a:prstGeom>
          </p:spPr>
        </p:pic>
      </p:grpSp>
    </p:spTree>
    <p:extLst>
      <p:ext uri="{BB962C8B-B14F-4D97-AF65-F5344CB8AC3E}">
        <p14:creationId xmlns:p14="http://schemas.microsoft.com/office/powerpoint/2010/main" val="2723798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anim calcmode="lin" valueType="num">
                                      <p:cBhvr additive="base">
                                        <p:cTn id="11" dur="500" fill="hold"/>
                                        <p:tgtEl>
                                          <p:spTgt spid="7">
                                            <p:txEl>
                                              <p:pRg st="1" end="1"/>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7">
                                            <p:txEl>
                                              <p:pRg st="1" end="1"/>
                                            </p:txEl>
                                          </p:spTgt>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anim calcmode="lin" valueType="num">
                                      <p:cBhvr additive="base">
                                        <p:cTn id="15" dur="500" fill="hold"/>
                                        <p:tgtEl>
                                          <p:spTgt spid="7">
                                            <p:txEl>
                                              <p:pRg st="2" end="2"/>
                                            </p:txEl>
                                          </p:spTgt>
                                        </p:tgtEl>
                                        <p:attrNameLst>
                                          <p:attrName>ppt_x</p:attrName>
                                        </p:attrNameLst>
                                      </p:cBhvr>
                                      <p:tavLst>
                                        <p:tav tm="0">
                                          <p:val>
                                            <p:strVal val="0-#ppt_w/2"/>
                                          </p:val>
                                        </p:tav>
                                        <p:tav tm="100000">
                                          <p:val>
                                            <p:strVal val="#ppt_x"/>
                                          </p:val>
                                        </p:tav>
                                      </p:tavLst>
                                    </p:anim>
                                    <p:anim calcmode="lin" valueType="num">
                                      <p:cBhvr additive="base">
                                        <p:cTn id="16" dur="500" fill="hold"/>
                                        <p:tgtEl>
                                          <p:spTgt spid="7">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2" fill="hold" nodeType="clickEffect">
                                  <p:stCondLst>
                                    <p:cond delay="0"/>
                                  </p:stCondLst>
                                  <p:childTnLst>
                                    <p:set>
                                      <p:cBhvr>
                                        <p:cTn id="20" dur="1" fill="hold">
                                          <p:stCondLst>
                                            <p:cond delay="0"/>
                                          </p:stCondLst>
                                        </p:cTn>
                                        <p:tgtEl>
                                          <p:spTgt spid="7">
                                            <p:txEl>
                                              <p:pRg st="4" end="4"/>
                                            </p:txEl>
                                          </p:spTgt>
                                        </p:tgtEl>
                                        <p:attrNameLst>
                                          <p:attrName>style.visibility</p:attrName>
                                        </p:attrNameLst>
                                      </p:cBhvr>
                                      <p:to>
                                        <p:strVal val="visible"/>
                                      </p:to>
                                    </p:set>
                                    <p:anim calcmode="lin" valueType="num">
                                      <p:cBhvr additive="base">
                                        <p:cTn id="21" dur="500" fill="hold"/>
                                        <p:tgtEl>
                                          <p:spTgt spid="7">
                                            <p:txEl>
                                              <p:pRg st="4" end="4"/>
                                            </p:txEl>
                                          </p:spTgt>
                                        </p:tgtEl>
                                        <p:attrNameLst>
                                          <p:attrName>ppt_x</p:attrName>
                                        </p:attrNameLst>
                                      </p:cBhvr>
                                      <p:tavLst>
                                        <p:tav tm="0">
                                          <p:val>
                                            <p:strVal val="1+#ppt_w/2"/>
                                          </p:val>
                                        </p:tav>
                                        <p:tav tm="100000">
                                          <p:val>
                                            <p:strVal val="#ppt_x"/>
                                          </p:val>
                                        </p:tav>
                                      </p:tavLst>
                                    </p:anim>
                                    <p:anim calcmode="lin" valueType="num">
                                      <p:cBhvr additive="base">
                                        <p:cTn id="22" dur="500" fill="hold"/>
                                        <p:tgtEl>
                                          <p:spTgt spid="7">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500" fill="hold"/>
                                        <p:tgtEl>
                                          <p:spTgt spid="8"/>
                                        </p:tgtEl>
                                        <p:attrNameLst>
                                          <p:attrName>ppt_x</p:attrName>
                                        </p:attrNameLst>
                                      </p:cBhvr>
                                      <p:tavLst>
                                        <p:tav tm="0">
                                          <p:val>
                                            <p:strVal val="#ppt_x"/>
                                          </p:val>
                                        </p:tav>
                                        <p:tav tm="100000">
                                          <p:val>
                                            <p:strVal val="#ppt_x"/>
                                          </p:val>
                                        </p:tav>
                                      </p:tavLst>
                                    </p:anim>
                                    <p:anim calcmode="lin" valueType="num">
                                      <p:cBhvr additive="base">
                                        <p:cTn id="2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93964" y="46239"/>
            <a:ext cx="7079672" cy="707886"/>
          </a:xfrm>
          <a:prstGeom prst="rect">
            <a:avLst/>
          </a:prstGeom>
          <a:noFill/>
        </p:spPr>
        <p:txBody>
          <a:bodyPr wrap="square" rtlCol="0">
            <a:spAutoFit/>
          </a:bodyPr>
          <a:lstStyle/>
          <a:p>
            <a:r>
              <a:rPr lang="en-US" sz="4000" b="1" dirty="0">
                <a:solidFill>
                  <a:srgbClr val="FF0000"/>
                </a:solidFill>
              </a:rPr>
              <a:t>Data </a:t>
            </a:r>
            <a:r>
              <a:rPr lang="en-US" sz="4000" b="1">
                <a:solidFill>
                  <a:srgbClr val="FF0000"/>
                </a:solidFill>
              </a:rPr>
              <a:t>Structure Operations</a:t>
            </a:r>
          </a:p>
        </p:txBody>
      </p:sp>
      <p:sp>
        <p:nvSpPr>
          <p:cNvPr id="6" name="TextBox 5"/>
          <p:cNvSpPr txBox="1"/>
          <p:nvPr/>
        </p:nvSpPr>
        <p:spPr>
          <a:xfrm>
            <a:off x="96982" y="674551"/>
            <a:ext cx="8910542" cy="1569660"/>
          </a:xfrm>
          <a:prstGeom prst="rect">
            <a:avLst/>
          </a:prstGeom>
          <a:noFill/>
        </p:spPr>
        <p:txBody>
          <a:bodyPr wrap="square" rtlCol="0">
            <a:spAutoFit/>
          </a:bodyPr>
          <a:lstStyle/>
          <a:p>
            <a:endParaRPr lang="en-US" sz="3200" dirty="0"/>
          </a:p>
          <a:p>
            <a:pPr algn="just"/>
            <a:r>
              <a:rPr lang="en-US" sz="3200" dirty="0"/>
              <a:t>Arranging the record in some logical order (e.g. alphabetically according to some NAME key)</a:t>
            </a:r>
          </a:p>
        </p:txBody>
      </p:sp>
      <p:sp>
        <p:nvSpPr>
          <p:cNvPr id="7" name="TextBox 6"/>
          <p:cNvSpPr txBox="1"/>
          <p:nvPr/>
        </p:nvSpPr>
        <p:spPr>
          <a:xfrm>
            <a:off x="96982" y="2389242"/>
            <a:ext cx="9047018" cy="3046988"/>
          </a:xfrm>
          <a:prstGeom prst="rect">
            <a:avLst/>
          </a:prstGeom>
          <a:noFill/>
        </p:spPr>
        <p:txBody>
          <a:bodyPr wrap="square" rtlCol="0">
            <a:spAutoFit/>
          </a:bodyPr>
          <a:lstStyle/>
          <a:p>
            <a:r>
              <a:rPr lang="en-US" sz="2800" dirty="0">
                <a:solidFill>
                  <a:srgbClr val="0000CC"/>
                </a:solidFill>
              </a:rPr>
              <a:t>Example:</a:t>
            </a:r>
          </a:p>
          <a:p>
            <a:pPr algn="just"/>
            <a:r>
              <a:rPr lang="en-US" sz="2800" dirty="0">
                <a:solidFill>
                  <a:srgbClr val="0000CC"/>
                </a:solidFill>
              </a:rPr>
              <a:t>An organization contains a membership file in which each record contains data for a given member:</a:t>
            </a:r>
          </a:p>
          <a:p>
            <a:pPr algn="just"/>
            <a:r>
              <a:rPr lang="en-US" sz="2800" dirty="0">
                <a:solidFill>
                  <a:srgbClr val="00B050"/>
                </a:solidFill>
              </a:rPr>
              <a:t>           </a:t>
            </a:r>
            <a:r>
              <a:rPr lang="en-US" sz="2800" b="1" dirty="0">
                <a:solidFill>
                  <a:srgbClr val="FF0000"/>
                </a:solidFill>
                <a:effectLst>
                  <a:outerShdw blurRad="38100" dist="38100" dir="2700000" algn="tl">
                    <a:srgbClr val="000000">
                      <a:alpha val="43137"/>
                    </a:srgbClr>
                  </a:outerShdw>
                </a:effectLst>
              </a:rPr>
              <a:t>NAME</a:t>
            </a:r>
            <a:r>
              <a:rPr lang="en-US" sz="2800" b="1" dirty="0">
                <a:solidFill>
                  <a:srgbClr val="00B050"/>
                </a:solidFill>
                <a:effectLst>
                  <a:outerShdw blurRad="38100" dist="38100" dir="2700000" algn="tl">
                    <a:srgbClr val="000000">
                      <a:alpha val="43137"/>
                    </a:srgbClr>
                  </a:outerShdw>
                </a:effectLst>
              </a:rPr>
              <a:t>	     Address	Tel. Number	 	Age	Sex</a:t>
            </a:r>
          </a:p>
          <a:p>
            <a:pPr algn="just"/>
            <a:endParaRPr lang="en-US" sz="2400" b="1" dirty="0">
              <a:solidFill>
                <a:srgbClr val="00B050"/>
              </a:solidFill>
              <a:effectLst>
                <a:outerShdw blurRad="38100" dist="38100" dir="2700000" algn="tl">
                  <a:srgbClr val="000000">
                    <a:alpha val="43137"/>
                  </a:srgbClr>
                </a:outerShdw>
              </a:effectLst>
            </a:endParaRPr>
          </a:p>
          <a:p>
            <a:pPr marL="514350" indent="-514350" algn="just">
              <a:buAutoNum type="alphaLcParenBoth"/>
            </a:pPr>
            <a:r>
              <a:rPr lang="en-US" sz="2800" dirty="0">
                <a:solidFill>
                  <a:srgbClr val="7030A0"/>
                </a:solidFill>
              </a:rPr>
              <a:t>Suppose One wants to obtain all the members list according to alphabetical order of their family name.</a:t>
            </a:r>
          </a:p>
        </p:txBody>
      </p:sp>
      <p:sp>
        <p:nvSpPr>
          <p:cNvPr id="8" name="TextBox 7"/>
          <p:cNvSpPr txBox="1"/>
          <p:nvPr/>
        </p:nvSpPr>
        <p:spPr>
          <a:xfrm>
            <a:off x="2566219" y="5781369"/>
            <a:ext cx="4498258" cy="646331"/>
          </a:xfrm>
          <a:prstGeom prst="rect">
            <a:avLst/>
          </a:prstGeom>
          <a:noFill/>
        </p:spPr>
        <p:txBody>
          <a:bodyPr wrap="square" rtlCol="0">
            <a:spAutoFit/>
          </a:bodyPr>
          <a:lstStyle/>
          <a:p>
            <a:r>
              <a:rPr lang="en-US" sz="3600" b="1" dirty="0"/>
              <a:t>Operation: Sorting  </a:t>
            </a:r>
          </a:p>
        </p:txBody>
      </p:sp>
      <p:grpSp>
        <p:nvGrpSpPr>
          <p:cNvPr id="11" name="Group 10"/>
          <p:cNvGrpSpPr/>
          <p:nvPr/>
        </p:nvGrpSpPr>
        <p:grpSpPr>
          <a:xfrm>
            <a:off x="8338785" y="53502"/>
            <a:ext cx="982638" cy="783280"/>
            <a:chOff x="8243249" y="53502"/>
            <a:chExt cx="982638" cy="783280"/>
          </a:xfrm>
        </p:grpSpPr>
        <p:sp>
          <p:nvSpPr>
            <p:cNvPr id="12" name="TextBox 11"/>
            <p:cNvSpPr txBox="1"/>
            <p:nvPr/>
          </p:nvSpPr>
          <p:spPr>
            <a:xfrm>
              <a:off x="8243249" y="529005"/>
              <a:ext cx="982638" cy="307777"/>
            </a:xfrm>
            <a:prstGeom prst="rect">
              <a:avLst/>
            </a:prstGeom>
            <a:noFill/>
          </p:spPr>
          <p:txBody>
            <a:bodyPr wrap="square" rtlCol="0">
              <a:spAutoFit/>
            </a:bodyPr>
            <a:lstStyle/>
            <a:p>
              <a:r>
                <a:rPr lang="en-US" sz="1400" b="1" dirty="0"/>
                <a:t>CSE 2103</a:t>
              </a:r>
            </a:p>
          </p:txBody>
        </p:sp>
        <p:pic>
          <p:nvPicPr>
            <p:cNvPr id="13" name="Picture 12"/>
            <p:cNvPicPr>
              <a:picLocks noChangeAspect="1"/>
            </p:cNvPicPr>
            <p:nvPr/>
          </p:nvPicPr>
          <p:blipFill rotWithShape="1">
            <a:blip r:embed="rId2"/>
            <a:srcRect l="20378" t="12438" r="20398" b="35343"/>
            <a:stretch/>
          </p:blipFill>
          <p:spPr>
            <a:xfrm>
              <a:off x="8366079" y="53502"/>
              <a:ext cx="600501" cy="529474"/>
            </a:xfrm>
            <a:prstGeom prst="rect">
              <a:avLst/>
            </a:prstGeom>
          </p:spPr>
        </p:pic>
      </p:grpSp>
    </p:spTree>
    <p:extLst>
      <p:ext uri="{BB962C8B-B14F-4D97-AF65-F5344CB8AC3E}">
        <p14:creationId xmlns:p14="http://schemas.microsoft.com/office/powerpoint/2010/main" val="3254855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anim calcmode="lin" valueType="num">
                                      <p:cBhvr additive="base">
                                        <p:cTn id="11" dur="500" fill="hold"/>
                                        <p:tgtEl>
                                          <p:spTgt spid="7">
                                            <p:txEl>
                                              <p:pRg st="1" end="1"/>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7">
                                            <p:txEl>
                                              <p:pRg st="1" end="1"/>
                                            </p:txEl>
                                          </p:spTgt>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anim calcmode="lin" valueType="num">
                                      <p:cBhvr additive="base">
                                        <p:cTn id="15" dur="500" fill="hold"/>
                                        <p:tgtEl>
                                          <p:spTgt spid="7">
                                            <p:txEl>
                                              <p:pRg st="2" end="2"/>
                                            </p:txEl>
                                          </p:spTgt>
                                        </p:tgtEl>
                                        <p:attrNameLst>
                                          <p:attrName>ppt_x</p:attrName>
                                        </p:attrNameLst>
                                      </p:cBhvr>
                                      <p:tavLst>
                                        <p:tav tm="0">
                                          <p:val>
                                            <p:strVal val="0-#ppt_w/2"/>
                                          </p:val>
                                        </p:tav>
                                        <p:tav tm="100000">
                                          <p:val>
                                            <p:strVal val="#ppt_x"/>
                                          </p:val>
                                        </p:tav>
                                      </p:tavLst>
                                    </p:anim>
                                    <p:anim calcmode="lin" valueType="num">
                                      <p:cBhvr additive="base">
                                        <p:cTn id="16" dur="500" fill="hold"/>
                                        <p:tgtEl>
                                          <p:spTgt spid="7">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2" fill="hold" nodeType="clickEffect">
                                  <p:stCondLst>
                                    <p:cond delay="0"/>
                                  </p:stCondLst>
                                  <p:childTnLst>
                                    <p:set>
                                      <p:cBhvr>
                                        <p:cTn id="20" dur="1" fill="hold">
                                          <p:stCondLst>
                                            <p:cond delay="0"/>
                                          </p:stCondLst>
                                        </p:cTn>
                                        <p:tgtEl>
                                          <p:spTgt spid="7">
                                            <p:txEl>
                                              <p:pRg st="4" end="4"/>
                                            </p:txEl>
                                          </p:spTgt>
                                        </p:tgtEl>
                                        <p:attrNameLst>
                                          <p:attrName>style.visibility</p:attrName>
                                        </p:attrNameLst>
                                      </p:cBhvr>
                                      <p:to>
                                        <p:strVal val="visible"/>
                                      </p:to>
                                    </p:set>
                                    <p:anim calcmode="lin" valueType="num">
                                      <p:cBhvr additive="base">
                                        <p:cTn id="21" dur="500" fill="hold"/>
                                        <p:tgtEl>
                                          <p:spTgt spid="7">
                                            <p:txEl>
                                              <p:pRg st="4" end="4"/>
                                            </p:txEl>
                                          </p:spTgt>
                                        </p:tgtEl>
                                        <p:attrNameLst>
                                          <p:attrName>ppt_x</p:attrName>
                                        </p:attrNameLst>
                                      </p:cBhvr>
                                      <p:tavLst>
                                        <p:tav tm="0">
                                          <p:val>
                                            <p:strVal val="1+#ppt_w/2"/>
                                          </p:val>
                                        </p:tav>
                                        <p:tav tm="100000">
                                          <p:val>
                                            <p:strVal val="#ppt_x"/>
                                          </p:val>
                                        </p:tav>
                                      </p:tavLst>
                                    </p:anim>
                                    <p:anim calcmode="lin" valueType="num">
                                      <p:cBhvr additive="base">
                                        <p:cTn id="22" dur="500" fill="hold"/>
                                        <p:tgtEl>
                                          <p:spTgt spid="7">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500" fill="hold"/>
                                        <p:tgtEl>
                                          <p:spTgt spid="8"/>
                                        </p:tgtEl>
                                        <p:attrNameLst>
                                          <p:attrName>ppt_x</p:attrName>
                                        </p:attrNameLst>
                                      </p:cBhvr>
                                      <p:tavLst>
                                        <p:tav tm="0">
                                          <p:val>
                                            <p:strVal val="#ppt_x"/>
                                          </p:val>
                                        </p:tav>
                                        <p:tav tm="100000">
                                          <p:val>
                                            <p:strVal val="#ppt_x"/>
                                          </p:val>
                                        </p:tav>
                                      </p:tavLst>
                                    </p:anim>
                                    <p:anim calcmode="lin" valueType="num">
                                      <p:cBhvr additive="base">
                                        <p:cTn id="2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93964" y="46239"/>
            <a:ext cx="7079672" cy="707886"/>
          </a:xfrm>
          <a:prstGeom prst="rect">
            <a:avLst/>
          </a:prstGeom>
          <a:noFill/>
        </p:spPr>
        <p:txBody>
          <a:bodyPr wrap="square" rtlCol="0">
            <a:spAutoFit/>
          </a:bodyPr>
          <a:lstStyle/>
          <a:p>
            <a:r>
              <a:rPr lang="en-US" sz="4000" b="1" dirty="0">
                <a:solidFill>
                  <a:srgbClr val="FF0000"/>
                </a:solidFill>
              </a:rPr>
              <a:t>Data </a:t>
            </a:r>
            <a:r>
              <a:rPr lang="en-US" sz="4000" b="1">
                <a:solidFill>
                  <a:srgbClr val="FF0000"/>
                </a:solidFill>
              </a:rPr>
              <a:t>Structure Operations</a:t>
            </a:r>
          </a:p>
        </p:txBody>
      </p:sp>
      <p:sp>
        <p:nvSpPr>
          <p:cNvPr id="6" name="TextBox 5"/>
          <p:cNvSpPr txBox="1"/>
          <p:nvPr/>
        </p:nvSpPr>
        <p:spPr>
          <a:xfrm>
            <a:off x="96982" y="674551"/>
            <a:ext cx="8910542" cy="1569660"/>
          </a:xfrm>
          <a:prstGeom prst="rect">
            <a:avLst/>
          </a:prstGeom>
          <a:noFill/>
        </p:spPr>
        <p:txBody>
          <a:bodyPr wrap="square" rtlCol="0">
            <a:spAutoFit/>
          </a:bodyPr>
          <a:lstStyle/>
          <a:p>
            <a:endParaRPr lang="en-US" sz="3200" dirty="0"/>
          </a:p>
          <a:p>
            <a:pPr algn="just"/>
            <a:r>
              <a:rPr lang="en-US" sz="3200" dirty="0"/>
              <a:t>Combining the records in two different sorted files into a single sorted file.  </a:t>
            </a:r>
          </a:p>
        </p:txBody>
      </p:sp>
      <p:sp>
        <p:nvSpPr>
          <p:cNvPr id="9" name="TextBox 8"/>
          <p:cNvSpPr txBox="1"/>
          <p:nvPr/>
        </p:nvSpPr>
        <p:spPr>
          <a:xfrm>
            <a:off x="471948" y="2875935"/>
            <a:ext cx="8535576" cy="769441"/>
          </a:xfrm>
          <a:prstGeom prst="rect">
            <a:avLst/>
          </a:prstGeom>
          <a:noFill/>
        </p:spPr>
        <p:txBody>
          <a:bodyPr wrap="square" rtlCol="0">
            <a:spAutoFit/>
          </a:bodyPr>
          <a:lstStyle/>
          <a:p>
            <a:r>
              <a:rPr lang="en-US" sz="4400" dirty="0"/>
              <a:t>Example: Exam Answer Script </a:t>
            </a:r>
          </a:p>
        </p:txBody>
      </p:sp>
      <p:sp>
        <p:nvSpPr>
          <p:cNvPr id="8" name="TextBox 7"/>
          <p:cNvSpPr txBox="1"/>
          <p:nvPr/>
        </p:nvSpPr>
        <p:spPr>
          <a:xfrm>
            <a:off x="2566219" y="5781369"/>
            <a:ext cx="4498258" cy="646331"/>
          </a:xfrm>
          <a:prstGeom prst="rect">
            <a:avLst/>
          </a:prstGeom>
          <a:noFill/>
        </p:spPr>
        <p:txBody>
          <a:bodyPr wrap="square" rtlCol="0">
            <a:spAutoFit/>
          </a:bodyPr>
          <a:lstStyle/>
          <a:p>
            <a:r>
              <a:rPr lang="en-US" sz="3600" b="1" dirty="0"/>
              <a:t>Operation: Merging  </a:t>
            </a:r>
          </a:p>
        </p:txBody>
      </p:sp>
      <p:grpSp>
        <p:nvGrpSpPr>
          <p:cNvPr id="12" name="Group 11"/>
          <p:cNvGrpSpPr/>
          <p:nvPr/>
        </p:nvGrpSpPr>
        <p:grpSpPr>
          <a:xfrm>
            <a:off x="8338785" y="53502"/>
            <a:ext cx="982638" cy="783280"/>
            <a:chOff x="8243249" y="53502"/>
            <a:chExt cx="982638" cy="783280"/>
          </a:xfrm>
        </p:grpSpPr>
        <p:sp>
          <p:nvSpPr>
            <p:cNvPr id="13" name="TextBox 12"/>
            <p:cNvSpPr txBox="1"/>
            <p:nvPr/>
          </p:nvSpPr>
          <p:spPr>
            <a:xfrm>
              <a:off x="8243249" y="529005"/>
              <a:ext cx="982638" cy="307777"/>
            </a:xfrm>
            <a:prstGeom prst="rect">
              <a:avLst/>
            </a:prstGeom>
            <a:noFill/>
          </p:spPr>
          <p:txBody>
            <a:bodyPr wrap="square" rtlCol="0">
              <a:spAutoFit/>
            </a:bodyPr>
            <a:lstStyle/>
            <a:p>
              <a:r>
                <a:rPr lang="en-US" sz="1400" b="1" dirty="0"/>
                <a:t>CSE 2103</a:t>
              </a:r>
            </a:p>
          </p:txBody>
        </p:sp>
        <p:pic>
          <p:nvPicPr>
            <p:cNvPr id="14" name="Picture 13"/>
            <p:cNvPicPr>
              <a:picLocks noChangeAspect="1"/>
            </p:cNvPicPr>
            <p:nvPr/>
          </p:nvPicPr>
          <p:blipFill rotWithShape="1">
            <a:blip r:embed="rId2"/>
            <a:srcRect l="20378" t="12438" r="20398" b="35343"/>
            <a:stretch/>
          </p:blipFill>
          <p:spPr>
            <a:xfrm>
              <a:off x="8366079" y="53502"/>
              <a:ext cx="600501" cy="529474"/>
            </a:xfrm>
            <a:prstGeom prst="rect">
              <a:avLst/>
            </a:prstGeom>
          </p:spPr>
        </p:pic>
      </p:grpSp>
    </p:spTree>
    <p:extLst>
      <p:ext uri="{BB962C8B-B14F-4D97-AF65-F5344CB8AC3E}">
        <p14:creationId xmlns:p14="http://schemas.microsoft.com/office/powerpoint/2010/main" val="2924859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2084" y="30197"/>
            <a:ext cx="9111916" cy="1200329"/>
          </a:xfrm>
          <a:prstGeom prst="rect">
            <a:avLst/>
          </a:prstGeom>
          <a:noFill/>
        </p:spPr>
        <p:txBody>
          <a:bodyPr wrap="square" rtlCol="0">
            <a:spAutoFit/>
          </a:bodyPr>
          <a:lstStyle/>
          <a:p>
            <a:pPr marL="571500" indent="-571500">
              <a:buFont typeface="Wingdings" panose="05000000000000000000" pitchFamily="2" charset="2"/>
              <a:buChar char="v"/>
            </a:pPr>
            <a:r>
              <a:rPr lang="en-US" sz="4000" dirty="0">
                <a:solidFill>
                  <a:srgbClr val="FF0000"/>
                </a:solidFill>
              </a:rPr>
              <a:t>Here in CSE,VU……</a:t>
            </a:r>
          </a:p>
          <a:p>
            <a:pPr marL="746125" lvl="1" indent="-288925">
              <a:buFont typeface="Arial" panose="020B0604020202020204" pitchFamily="34" charset="0"/>
              <a:buChar char="•"/>
            </a:pPr>
            <a:r>
              <a:rPr lang="en-US" sz="3200" b="1" dirty="0">
                <a:solidFill>
                  <a:srgbClr val="00B050"/>
                </a:solidFill>
              </a:rPr>
              <a:t>Hired Faculty/ Adjunct Faculty Since Spring 2022</a:t>
            </a:r>
          </a:p>
        </p:txBody>
      </p:sp>
      <p:sp>
        <p:nvSpPr>
          <p:cNvPr id="8" name="TextBox 7"/>
          <p:cNvSpPr txBox="1"/>
          <p:nvPr/>
        </p:nvSpPr>
        <p:spPr>
          <a:xfrm>
            <a:off x="28411" y="1319546"/>
            <a:ext cx="9144000" cy="2062103"/>
          </a:xfrm>
          <a:prstGeom prst="rect">
            <a:avLst/>
          </a:prstGeom>
          <a:noFill/>
        </p:spPr>
        <p:txBody>
          <a:bodyPr wrap="square" rtlCol="0">
            <a:spAutoFit/>
          </a:bodyPr>
          <a:lstStyle/>
          <a:p>
            <a:pPr marL="571500" indent="-571500">
              <a:buFont typeface="Wingdings" panose="05000000000000000000" pitchFamily="2" charset="2"/>
              <a:buChar char="v"/>
            </a:pPr>
            <a:r>
              <a:rPr lang="en-US" sz="4000" dirty="0">
                <a:solidFill>
                  <a:srgbClr val="FF0000"/>
                </a:solidFill>
              </a:rPr>
              <a:t>My Origin……</a:t>
            </a:r>
          </a:p>
          <a:p>
            <a:pPr marL="746125" lvl="1" indent="-288925">
              <a:buFont typeface="Arial" panose="020B0604020202020204" pitchFamily="34" charset="0"/>
              <a:buChar char="•"/>
            </a:pPr>
            <a:r>
              <a:rPr lang="en-US" sz="3200" b="1" i="1" dirty="0">
                <a:solidFill>
                  <a:srgbClr val="7030A0"/>
                </a:solidFill>
              </a:rPr>
              <a:t>Associate Professor</a:t>
            </a:r>
          </a:p>
          <a:p>
            <a:pPr marL="1371600" lvl="2" indent="-457200">
              <a:buFont typeface="Wingdings" panose="05000000000000000000" pitchFamily="2" charset="2"/>
              <a:buChar char="Ø"/>
            </a:pPr>
            <a:r>
              <a:rPr lang="en-US" sz="2800" i="1" dirty="0"/>
              <a:t>Dept. of Information and</a:t>
            </a:r>
          </a:p>
          <a:p>
            <a:pPr lvl="1"/>
            <a:r>
              <a:rPr lang="en-US" sz="2800" i="1" dirty="0"/>
              <a:t>                          Communication Engineering.</a:t>
            </a:r>
          </a:p>
        </p:txBody>
      </p:sp>
      <p:sp>
        <p:nvSpPr>
          <p:cNvPr id="7" name="Rectangle 6"/>
          <p:cNvSpPr/>
          <p:nvPr/>
        </p:nvSpPr>
        <p:spPr>
          <a:xfrm>
            <a:off x="-35757" y="3235005"/>
            <a:ext cx="9179757" cy="2862322"/>
          </a:xfrm>
          <a:prstGeom prst="rect">
            <a:avLst/>
          </a:prstGeom>
        </p:spPr>
        <p:txBody>
          <a:bodyPr wrap="square">
            <a:spAutoFit/>
          </a:bodyPr>
          <a:lstStyle/>
          <a:p>
            <a:pPr marL="571500" lvl="1" indent="-571500">
              <a:buFont typeface="Wingdings" panose="05000000000000000000" pitchFamily="2" charset="2"/>
              <a:buChar char="v"/>
            </a:pPr>
            <a:r>
              <a:rPr lang="en-US" sz="4000" dirty="0">
                <a:solidFill>
                  <a:srgbClr val="FF0000"/>
                </a:solidFill>
              </a:rPr>
              <a:t>My Education…..</a:t>
            </a:r>
          </a:p>
          <a:p>
            <a:pPr marL="1028700" lvl="2" indent="-450850">
              <a:buFont typeface="Arial" panose="020B0604020202020204" pitchFamily="34" charset="0"/>
              <a:buChar char="•"/>
            </a:pPr>
            <a:r>
              <a:rPr lang="en-US" sz="3600" b="1" dirty="0">
                <a:solidFill>
                  <a:srgbClr val="002060"/>
                </a:solidFill>
              </a:rPr>
              <a:t>B.Sc. </a:t>
            </a:r>
            <a:r>
              <a:rPr lang="en-US" sz="3200" b="1" dirty="0">
                <a:solidFill>
                  <a:srgbClr val="002060"/>
                </a:solidFill>
              </a:rPr>
              <a:t>in ICE, RU (2008)</a:t>
            </a:r>
            <a:endParaRPr lang="en-US" sz="3600" b="1" dirty="0">
              <a:solidFill>
                <a:srgbClr val="002060"/>
              </a:solidFill>
            </a:endParaRPr>
          </a:p>
          <a:p>
            <a:pPr marL="1028700" lvl="2" indent="-450850">
              <a:buFont typeface="Arial" panose="020B0604020202020204" pitchFamily="34" charset="0"/>
              <a:buChar char="•"/>
            </a:pPr>
            <a:r>
              <a:rPr lang="en-US" sz="3600" b="1" dirty="0">
                <a:solidFill>
                  <a:srgbClr val="002060"/>
                </a:solidFill>
              </a:rPr>
              <a:t>M.Sc. </a:t>
            </a:r>
            <a:r>
              <a:rPr lang="en-US" sz="3200" b="1" dirty="0">
                <a:solidFill>
                  <a:srgbClr val="002060"/>
                </a:solidFill>
              </a:rPr>
              <a:t>in ICE, RU (2009)</a:t>
            </a:r>
          </a:p>
          <a:p>
            <a:pPr marL="1028700" lvl="2" indent="-450850">
              <a:buFont typeface="Arial" panose="020B0604020202020204" pitchFamily="34" charset="0"/>
              <a:buChar char="•"/>
            </a:pPr>
            <a:r>
              <a:rPr lang="en-US" sz="3600" b="1" dirty="0">
                <a:solidFill>
                  <a:srgbClr val="002060"/>
                </a:solidFill>
              </a:rPr>
              <a:t>Ph.D. </a:t>
            </a:r>
            <a:r>
              <a:rPr lang="en-US" sz="3200" b="1" dirty="0">
                <a:solidFill>
                  <a:srgbClr val="002060"/>
                </a:solidFill>
              </a:rPr>
              <a:t>in ICS, Saitama </a:t>
            </a:r>
            <a:r>
              <a:rPr lang="en-US" sz="3200" b="1" dirty="0" err="1">
                <a:solidFill>
                  <a:srgbClr val="002060"/>
                </a:solidFill>
              </a:rPr>
              <a:t>Uni</a:t>
            </a:r>
            <a:r>
              <a:rPr lang="en-US" sz="3200" b="1" dirty="0">
                <a:solidFill>
                  <a:srgbClr val="002060"/>
                </a:solidFill>
              </a:rPr>
              <a:t>, JP</a:t>
            </a:r>
          </a:p>
          <a:p>
            <a:pPr marL="577850" lvl="2"/>
            <a:r>
              <a:rPr lang="en-US" sz="3200" b="1" dirty="0">
                <a:solidFill>
                  <a:srgbClr val="002060"/>
                </a:solidFill>
              </a:rPr>
              <a:t>					(2016)</a:t>
            </a:r>
          </a:p>
        </p:txBody>
      </p:sp>
      <p:sp>
        <p:nvSpPr>
          <p:cNvPr id="9" name="Rectangle 8"/>
          <p:cNvSpPr/>
          <p:nvPr/>
        </p:nvSpPr>
        <p:spPr>
          <a:xfrm>
            <a:off x="0" y="6097327"/>
            <a:ext cx="3942426" cy="707886"/>
          </a:xfrm>
          <a:prstGeom prst="rect">
            <a:avLst/>
          </a:prstGeom>
        </p:spPr>
        <p:txBody>
          <a:bodyPr wrap="none">
            <a:spAutoFit/>
          </a:bodyPr>
          <a:lstStyle/>
          <a:p>
            <a:pPr marL="112713" lvl="2"/>
            <a:r>
              <a:rPr lang="en-US" sz="4000" b="1" dirty="0">
                <a:solidFill>
                  <a:srgbClr val="C00000"/>
                </a:solidFill>
              </a:rPr>
              <a:t>@ RU since 2003</a:t>
            </a:r>
            <a:r>
              <a:rPr lang="en-US" sz="3200" b="1" dirty="0">
                <a:solidFill>
                  <a:srgbClr val="002060"/>
                </a:solidFill>
              </a:rPr>
              <a:t> </a:t>
            </a:r>
          </a:p>
        </p:txBody>
      </p:sp>
      <p:sp>
        <p:nvSpPr>
          <p:cNvPr id="2" name="TextBox 1"/>
          <p:cNvSpPr txBox="1"/>
          <p:nvPr/>
        </p:nvSpPr>
        <p:spPr>
          <a:xfrm>
            <a:off x="5300131" y="6413355"/>
            <a:ext cx="4379495" cy="523220"/>
          </a:xfrm>
          <a:prstGeom prst="rect">
            <a:avLst/>
          </a:prstGeom>
          <a:noFill/>
        </p:spPr>
        <p:txBody>
          <a:bodyPr wrap="square" rtlCol="0">
            <a:spAutoFit/>
          </a:bodyPr>
          <a:lstStyle/>
          <a:p>
            <a:r>
              <a:rPr lang="en-US" sz="2800" b="1" dirty="0">
                <a:solidFill>
                  <a:srgbClr val="0000CC"/>
                </a:solidFill>
              </a:rPr>
              <a:t>DR. MD. GOLAM RASHED</a:t>
            </a:r>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t="17357" b="20024"/>
          <a:stretch/>
        </p:blipFill>
        <p:spPr>
          <a:xfrm flipH="1">
            <a:off x="5414434" y="997323"/>
            <a:ext cx="3963326" cy="5617029"/>
          </a:xfrm>
          <a:prstGeom prst="rect">
            <a:avLst/>
          </a:prstGeom>
        </p:spPr>
      </p:pic>
    </p:spTree>
    <p:extLst>
      <p:ext uri="{BB962C8B-B14F-4D97-AF65-F5344CB8AC3E}">
        <p14:creationId xmlns:p14="http://schemas.microsoft.com/office/powerpoint/2010/main" val="384092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0-#ppt_w/2"/>
                                          </p:val>
                                        </p:tav>
                                        <p:tav tm="100000">
                                          <p:val>
                                            <p:strVal val="#ppt_x"/>
                                          </p:val>
                                        </p:tav>
                                      </p:tavLst>
                                    </p:anim>
                                    <p:anim calcmode="lin" valueType="num">
                                      <p:cBhvr additive="base">
                                        <p:cTn id="14"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3"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1+#ppt_w/2"/>
                                          </p:val>
                                        </p:tav>
                                        <p:tav tm="100000">
                                          <p:val>
                                            <p:strVal val="#ppt_x"/>
                                          </p:val>
                                        </p:tav>
                                      </p:tavLst>
                                    </p:anim>
                                    <p:anim calcmode="lin" valueType="num">
                                      <p:cBhvr additive="base">
                                        <p:cTn id="20" dur="500" fill="hold"/>
                                        <p:tgtEl>
                                          <p:spTgt spid="8"/>
                                        </p:tgtEl>
                                        <p:attrNameLst>
                                          <p:attrName>ppt_y</p:attrName>
                                        </p:attrNameLst>
                                      </p:cBhvr>
                                      <p:tavLst>
                                        <p:tav tm="0">
                                          <p:val>
                                            <p:strVal val="0-#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12"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0-#ppt_w/2"/>
                                          </p:val>
                                        </p:tav>
                                        <p:tav tm="100000">
                                          <p:val>
                                            <p:strVal val="#ppt_x"/>
                                          </p:val>
                                        </p:tav>
                                      </p:tavLst>
                                    </p:anim>
                                    <p:anim calcmode="lin" valueType="num">
                                      <p:cBhvr additive="base">
                                        <p:cTn id="2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additive="base">
                                        <p:cTn id="31" dur="500" fill="hold"/>
                                        <p:tgtEl>
                                          <p:spTgt spid="9"/>
                                        </p:tgtEl>
                                        <p:attrNameLst>
                                          <p:attrName>ppt_x</p:attrName>
                                        </p:attrNameLst>
                                      </p:cBhvr>
                                      <p:tavLst>
                                        <p:tav tm="0">
                                          <p:val>
                                            <p:strVal val="#ppt_x"/>
                                          </p:val>
                                        </p:tav>
                                        <p:tav tm="100000">
                                          <p:val>
                                            <p:strVal val="#ppt_x"/>
                                          </p:val>
                                        </p:tav>
                                      </p:tavLst>
                                    </p:anim>
                                    <p:anim calcmode="lin" valueType="num">
                                      <p:cBhvr additive="base">
                                        <p:cTn id="3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7" grpId="0"/>
      <p:bldP spid="9" grpId="0"/>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93964" y="46239"/>
            <a:ext cx="8950036" cy="707886"/>
          </a:xfrm>
          <a:prstGeom prst="rect">
            <a:avLst/>
          </a:prstGeom>
          <a:noFill/>
        </p:spPr>
        <p:txBody>
          <a:bodyPr wrap="square" rtlCol="0">
            <a:spAutoFit/>
          </a:bodyPr>
          <a:lstStyle/>
          <a:p>
            <a:r>
              <a:rPr lang="en-US" sz="4000" b="1" dirty="0">
                <a:solidFill>
                  <a:srgbClr val="FF0000"/>
                </a:solidFill>
              </a:rPr>
              <a:t>Application Domains of Data Structures</a:t>
            </a:r>
          </a:p>
        </p:txBody>
      </p:sp>
      <p:sp>
        <p:nvSpPr>
          <p:cNvPr id="3" name="Rectangle 2"/>
          <p:cNvSpPr/>
          <p:nvPr/>
        </p:nvSpPr>
        <p:spPr>
          <a:xfrm>
            <a:off x="0" y="590839"/>
            <a:ext cx="9144000" cy="6001643"/>
          </a:xfrm>
          <a:prstGeom prst="rect">
            <a:avLst/>
          </a:prstGeom>
        </p:spPr>
        <p:txBody>
          <a:bodyPr wrap="square">
            <a:spAutoFit/>
          </a:bodyPr>
          <a:lstStyle/>
          <a:p>
            <a:pPr marL="179388" indent="-179388" algn="just">
              <a:lnSpc>
                <a:spcPct val="200000"/>
              </a:lnSpc>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Data structures are like the filing cabinets and organizers of the computer world.</a:t>
            </a:r>
          </a:p>
          <a:p>
            <a:pPr marL="179388" indent="-179388" algn="just">
              <a:lnSpc>
                <a:spcPct val="200000"/>
              </a:lnSpc>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They provide efficient ways to store, organize, and access data. </a:t>
            </a:r>
          </a:p>
          <a:p>
            <a:pPr marL="179388" indent="-179388" algn="just">
              <a:lnSpc>
                <a:spcPct val="200000"/>
              </a:lnSpc>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Their applications are vast and span across various domains:</a:t>
            </a:r>
          </a:p>
          <a:p>
            <a:pPr marL="636588" lvl="1" indent="-179388" algn="just">
              <a:lnSpc>
                <a:spcPct val="200000"/>
              </a:lnSpc>
              <a:buFont typeface="Arial" panose="020B0604020202020204" pitchFamily="34" charset="0"/>
              <a:buChar char="•"/>
            </a:pPr>
            <a:r>
              <a:rPr lang="en-US" sz="2400" b="1" dirty="0">
                <a:latin typeface="Times New Roman" panose="02020603050405020304" pitchFamily="18" charset="0"/>
                <a:cs typeface="Times New Roman" panose="02020603050405020304" pitchFamily="18" charset="0"/>
              </a:rPr>
              <a:t>Software Development:</a:t>
            </a:r>
          </a:p>
          <a:p>
            <a:pPr marL="636588" lvl="1" indent="-179388" algn="just">
              <a:lnSpc>
                <a:spcPct val="200000"/>
              </a:lnSpc>
              <a:buFont typeface="Arial" panose="020B0604020202020204" pitchFamily="34" charset="0"/>
              <a:buChar char="•"/>
            </a:pPr>
            <a:r>
              <a:rPr lang="en-US" sz="2400" b="1" dirty="0">
                <a:latin typeface="Times New Roman" panose="02020603050405020304" pitchFamily="18" charset="0"/>
                <a:cs typeface="Times New Roman" panose="02020603050405020304" pitchFamily="18" charset="0"/>
              </a:rPr>
              <a:t>Artificial Intelligence and Machine Learning:</a:t>
            </a:r>
          </a:p>
          <a:p>
            <a:pPr marL="636588" lvl="1" indent="-179388" algn="just">
              <a:lnSpc>
                <a:spcPct val="200000"/>
              </a:lnSpc>
              <a:buFont typeface="Arial" panose="020B0604020202020204" pitchFamily="34" charset="0"/>
              <a:buChar char="•"/>
            </a:pPr>
            <a:r>
              <a:rPr lang="en-US" sz="2400" b="1" dirty="0">
                <a:latin typeface="Times New Roman" panose="02020603050405020304" pitchFamily="18" charset="0"/>
                <a:cs typeface="Times New Roman" panose="02020603050405020304" pitchFamily="18" charset="0"/>
              </a:rPr>
              <a:t>Networking and Routing:</a:t>
            </a:r>
          </a:p>
          <a:p>
            <a:pPr marL="636588" lvl="1" indent="-179388" algn="just">
              <a:lnSpc>
                <a:spcPct val="200000"/>
              </a:lnSpc>
              <a:buFont typeface="Arial" panose="020B0604020202020204" pitchFamily="34" charset="0"/>
              <a:buChar char="•"/>
            </a:pPr>
            <a:r>
              <a:rPr lang="en-US" sz="2400" b="1" dirty="0">
                <a:latin typeface="Times New Roman" panose="02020603050405020304" pitchFamily="18" charset="0"/>
                <a:cs typeface="Times New Roman" panose="02020603050405020304" pitchFamily="18" charset="0"/>
              </a:rPr>
              <a:t>Other Applications:</a:t>
            </a:r>
          </a:p>
        </p:txBody>
      </p:sp>
      <p:grpSp>
        <p:nvGrpSpPr>
          <p:cNvPr id="4" name="Group 3"/>
          <p:cNvGrpSpPr/>
          <p:nvPr/>
        </p:nvGrpSpPr>
        <p:grpSpPr>
          <a:xfrm>
            <a:off x="8338785" y="53502"/>
            <a:ext cx="982638" cy="783280"/>
            <a:chOff x="8243249" y="53502"/>
            <a:chExt cx="982638" cy="783280"/>
          </a:xfrm>
        </p:grpSpPr>
        <p:sp>
          <p:nvSpPr>
            <p:cNvPr id="6" name="TextBox 5"/>
            <p:cNvSpPr txBox="1"/>
            <p:nvPr/>
          </p:nvSpPr>
          <p:spPr>
            <a:xfrm>
              <a:off x="8243249" y="529005"/>
              <a:ext cx="982638" cy="307777"/>
            </a:xfrm>
            <a:prstGeom prst="rect">
              <a:avLst/>
            </a:prstGeom>
            <a:noFill/>
          </p:spPr>
          <p:txBody>
            <a:bodyPr wrap="square" rtlCol="0">
              <a:spAutoFit/>
            </a:bodyPr>
            <a:lstStyle/>
            <a:p>
              <a:r>
                <a:rPr lang="en-US" sz="1400" b="1" dirty="0"/>
                <a:t>CSE 2103</a:t>
              </a:r>
            </a:p>
          </p:txBody>
        </p:sp>
        <p:pic>
          <p:nvPicPr>
            <p:cNvPr id="7" name="Picture 6"/>
            <p:cNvPicPr>
              <a:picLocks noChangeAspect="1"/>
            </p:cNvPicPr>
            <p:nvPr/>
          </p:nvPicPr>
          <p:blipFill rotWithShape="1">
            <a:blip r:embed="rId2"/>
            <a:srcRect l="20378" t="12438" r="20398" b="35343"/>
            <a:stretch/>
          </p:blipFill>
          <p:spPr>
            <a:xfrm>
              <a:off x="8366079" y="53502"/>
              <a:ext cx="600501" cy="529474"/>
            </a:xfrm>
            <a:prstGeom prst="rect">
              <a:avLst/>
            </a:prstGeom>
          </p:spPr>
        </p:pic>
      </p:grpSp>
    </p:spTree>
    <p:extLst>
      <p:ext uri="{BB962C8B-B14F-4D97-AF65-F5344CB8AC3E}">
        <p14:creationId xmlns:p14="http://schemas.microsoft.com/office/powerpoint/2010/main" val="282428284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93964" y="46239"/>
            <a:ext cx="8950036" cy="707886"/>
          </a:xfrm>
          <a:prstGeom prst="rect">
            <a:avLst/>
          </a:prstGeom>
          <a:noFill/>
        </p:spPr>
        <p:txBody>
          <a:bodyPr wrap="square" rtlCol="0">
            <a:spAutoFit/>
          </a:bodyPr>
          <a:lstStyle/>
          <a:p>
            <a:r>
              <a:rPr lang="en-US" sz="4000" b="1" dirty="0">
                <a:solidFill>
                  <a:srgbClr val="FF0000"/>
                </a:solidFill>
              </a:rPr>
              <a:t>Application Domains of Data Structures</a:t>
            </a:r>
          </a:p>
        </p:txBody>
      </p:sp>
      <p:sp>
        <p:nvSpPr>
          <p:cNvPr id="3" name="Rectangle 2"/>
          <p:cNvSpPr/>
          <p:nvPr/>
        </p:nvSpPr>
        <p:spPr>
          <a:xfrm>
            <a:off x="0" y="590839"/>
            <a:ext cx="9144000" cy="5601533"/>
          </a:xfrm>
          <a:prstGeom prst="rect">
            <a:avLst/>
          </a:prstGeom>
        </p:spPr>
        <p:txBody>
          <a:bodyPr wrap="square">
            <a:spAutoFit/>
          </a:bodyPr>
          <a:lstStyle/>
          <a:p>
            <a:pPr marL="114300" lvl="1" algn="just">
              <a:lnSpc>
                <a:spcPct val="200000"/>
              </a:lnSpc>
            </a:pPr>
            <a:r>
              <a:rPr lang="en-US" sz="3200" b="1" dirty="0">
                <a:latin typeface="Times New Roman" panose="02020603050405020304" pitchFamily="18" charset="0"/>
                <a:cs typeface="Times New Roman" panose="02020603050405020304" pitchFamily="18" charset="0"/>
              </a:rPr>
              <a:t>Software Development:</a:t>
            </a:r>
          </a:p>
          <a:p>
            <a:pPr marL="293688" lvl="1" indent="-179388" algn="just">
              <a:lnSpc>
                <a:spcPct val="150000"/>
              </a:lnSpc>
              <a:buFont typeface="Arial" panose="020B0604020202020204" pitchFamily="34" charset="0"/>
              <a:buChar char="•"/>
            </a:pPr>
            <a:r>
              <a:rPr lang="en-US" sz="2800" b="1" dirty="0">
                <a:latin typeface="Times New Roman" panose="02020603050405020304" pitchFamily="18" charset="0"/>
                <a:cs typeface="Times New Roman" panose="02020603050405020304" pitchFamily="18" charset="0"/>
              </a:rPr>
              <a:t>Arrays: </a:t>
            </a:r>
            <a:r>
              <a:rPr lang="en-US" sz="2800" dirty="0">
                <a:latin typeface="Times New Roman" panose="02020603050405020304" pitchFamily="18" charset="0"/>
                <a:cs typeface="Times New Roman" panose="02020603050405020304" pitchFamily="18" charset="0"/>
              </a:rPr>
              <a:t>The foundation for storing collections of similar data items, used in functions, lists, and tables.</a:t>
            </a:r>
          </a:p>
          <a:p>
            <a:pPr marL="293688" lvl="1" indent="-179388" algn="just">
              <a:lnSpc>
                <a:spcPct val="150000"/>
              </a:lnSpc>
              <a:buFont typeface="Arial" panose="020B0604020202020204" pitchFamily="34" charset="0"/>
              <a:buChar char="•"/>
            </a:pPr>
            <a:r>
              <a:rPr lang="en-US" sz="2800" b="1" dirty="0">
                <a:latin typeface="Times New Roman" panose="02020603050405020304" pitchFamily="18" charset="0"/>
                <a:cs typeface="Times New Roman" panose="02020603050405020304" pitchFamily="18" charset="0"/>
              </a:rPr>
              <a:t>Linked Lists: </a:t>
            </a:r>
            <a:r>
              <a:rPr lang="en-US" sz="2800" dirty="0">
                <a:latin typeface="Times New Roman" panose="02020603050405020304" pitchFamily="18" charset="0"/>
                <a:cs typeface="Times New Roman" panose="02020603050405020304" pitchFamily="18" charset="0"/>
              </a:rPr>
              <a:t>Useful for dynamic data (frequently changing size) like managing browser history or implementing undo/redo functionalities.</a:t>
            </a:r>
          </a:p>
          <a:p>
            <a:pPr marL="293688" lvl="1" indent="-179388" algn="just">
              <a:lnSpc>
                <a:spcPct val="150000"/>
              </a:lnSpc>
              <a:buFont typeface="Arial" panose="020B0604020202020204" pitchFamily="34" charset="0"/>
              <a:buChar char="•"/>
            </a:pPr>
            <a:r>
              <a:rPr lang="en-US" sz="2800" b="1" dirty="0">
                <a:latin typeface="Times New Roman" panose="02020603050405020304" pitchFamily="18" charset="0"/>
                <a:cs typeface="Times New Roman" panose="02020603050405020304" pitchFamily="18" charset="0"/>
              </a:rPr>
              <a:t>Stacks: </a:t>
            </a:r>
            <a:r>
              <a:rPr lang="en-US" sz="2800" dirty="0">
                <a:latin typeface="Times New Roman" panose="02020603050405020304" pitchFamily="18" charset="0"/>
                <a:cs typeface="Times New Roman" panose="02020603050405020304" pitchFamily="18" charset="0"/>
              </a:rPr>
              <a:t>LIFO order, perfect for function calls, backtracking algorithms, and implementing the "undo" functionality.</a:t>
            </a:r>
          </a:p>
        </p:txBody>
      </p:sp>
      <p:grpSp>
        <p:nvGrpSpPr>
          <p:cNvPr id="4" name="Group 3"/>
          <p:cNvGrpSpPr/>
          <p:nvPr/>
        </p:nvGrpSpPr>
        <p:grpSpPr>
          <a:xfrm>
            <a:off x="8338785" y="53502"/>
            <a:ext cx="982638" cy="783280"/>
            <a:chOff x="8243249" y="53502"/>
            <a:chExt cx="982638" cy="783280"/>
          </a:xfrm>
        </p:grpSpPr>
        <p:sp>
          <p:nvSpPr>
            <p:cNvPr id="6" name="TextBox 5"/>
            <p:cNvSpPr txBox="1"/>
            <p:nvPr/>
          </p:nvSpPr>
          <p:spPr>
            <a:xfrm>
              <a:off x="8243249" y="529005"/>
              <a:ext cx="982638" cy="307777"/>
            </a:xfrm>
            <a:prstGeom prst="rect">
              <a:avLst/>
            </a:prstGeom>
            <a:noFill/>
          </p:spPr>
          <p:txBody>
            <a:bodyPr wrap="square" rtlCol="0">
              <a:spAutoFit/>
            </a:bodyPr>
            <a:lstStyle/>
            <a:p>
              <a:r>
                <a:rPr lang="en-US" sz="1400" b="1" dirty="0"/>
                <a:t>CSE 2103</a:t>
              </a:r>
            </a:p>
          </p:txBody>
        </p:sp>
        <p:pic>
          <p:nvPicPr>
            <p:cNvPr id="7" name="Picture 6"/>
            <p:cNvPicPr>
              <a:picLocks noChangeAspect="1"/>
            </p:cNvPicPr>
            <p:nvPr/>
          </p:nvPicPr>
          <p:blipFill rotWithShape="1">
            <a:blip r:embed="rId2"/>
            <a:srcRect l="20378" t="12438" r="20398" b="35343"/>
            <a:stretch/>
          </p:blipFill>
          <p:spPr>
            <a:xfrm>
              <a:off x="8366079" y="53502"/>
              <a:ext cx="600501" cy="529474"/>
            </a:xfrm>
            <a:prstGeom prst="rect">
              <a:avLst/>
            </a:prstGeom>
          </p:spPr>
        </p:pic>
      </p:grpSp>
    </p:spTree>
    <p:extLst>
      <p:ext uri="{BB962C8B-B14F-4D97-AF65-F5344CB8AC3E}">
        <p14:creationId xmlns:p14="http://schemas.microsoft.com/office/powerpoint/2010/main" val="288723745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93964" y="46239"/>
            <a:ext cx="8950036" cy="707886"/>
          </a:xfrm>
          <a:prstGeom prst="rect">
            <a:avLst/>
          </a:prstGeom>
          <a:noFill/>
        </p:spPr>
        <p:txBody>
          <a:bodyPr wrap="square" rtlCol="0">
            <a:spAutoFit/>
          </a:bodyPr>
          <a:lstStyle/>
          <a:p>
            <a:r>
              <a:rPr lang="en-US" sz="4000" b="1" dirty="0">
                <a:solidFill>
                  <a:srgbClr val="FF0000"/>
                </a:solidFill>
              </a:rPr>
              <a:t>Application Domains of Data Structures</a:t>
            </a:r>
          </a:p>
        </p:txBody>
      </p:sp>
      <p:sp>
        <p:nvSpPr>
          <p:cNvPr id="3" name="Rectangle 2"/>
          <p:cNvSpPr/>
          <p:nvPr/>
        </p:nvSpPr>
        <p:spPr>
          <a:xfrm>
            <a:off x="0" y="590839"/>
            <a:ext cx="9144000" cy="6247864"/>
          </a:xfrm>
          <a:prstGeom prst="rect">
            <a:avLst/>
          </a:prstGeom>
        </p:spPr>
        <p:txBody>
          <a:bodyPr wrap="square">
            <a:spAutoFit/>
          </a:bodyPr>
          <a:lstStyle/>
          <a:p>
            <a:pPr marL="114300" lvl="1" algn="just">
              <a:lnSpc>
                <a:spcPct val="200000"/>
              </a:lnSpc>
            </a:pPr>
            <a:r>
              <a:rPr lang="en-US" sz="3200" b="1" dirty="0">
                <a:latin typeface="Times New Roman" panose="02020603050405020304" pitchFamily="18" charset="0"/>
                <a:cs typeface="Times New Roman" panose="02020603050405020304" pitchFamily="18" charset="0"/>
              </a:rPr>
              <a:t>Software Development:</a:t>
            </a:r>
          </a:p>
          <a:p>
            <a:pPr marL="293688" lvl="1" indent="-179388" algn="just">
              <a:lnSpc>
                <a:spcPct val="150000"/>
              </a:lnSpc>
              <a:buFont typeface="Arial" panose="020B0604020202020204" pitchFamily="34" charset="0"/>
              <a:buChar char="•"/>
            </a:pPr>
            <a:r>
              <a:rPr lang="en-US" sz="2800" b="1" dirty="0">
                <a:latin typeface="Times New Roman" panose="02020603050405020304" pitchFamily="18" charset="0"/>
                <a:cs typeface="Times New Roman" panose="02020603050405020304" pitchFamily="18" charset="0"/>
              </a:rPr>
              <a:t>Queues</a:t>
            </a:r>
            <a:r>
              <a:rPr lang="en-US" sz="2800" dirty="0">
                <a:latin typeface="Times New Roman" panose="02020603050405020304" pitchFamily="18" charset="0"/>
                <a:cs typeface="Times New Roman" panose="02020603050405020304" pitchFamily="18" charset="0"/>
              </a:rPr>
              <a:t>: FIFO order, ideal for managing printer jobs, task scheduling, and handling requests in servers.</a:t>
            </a:r>
          </a:p>
          <a:p>
            <a:pPr marL="293688" lvl="1" indent="-179388" algn="just">
              <a:lnSpc>
                <a:spcPct val="150000"/>
              </a:lnSpc>
              <a:buFont typeface="Arial" panose="020B0604020202020204" pitchFamily="34" charset="0"/>
              <a:buChar char="•"/>
            </a:pPr>
            <a:r>
              <a:rPr lang="en-US" sz="2800" b="1" dirty="0">
                <a:latin typeface="Times New Roman" panose="02020603050405020304" pitchFamily="18" charset="0"/>
                <a:cs typeface="Times New Roman" panose="02020603050405020304" pitchFamily="18" charset="0"/>
              </a:rPr>
              <a:t>Trees: </a:t>
            </a:r>
            <a:r>
              <a:rPr lang="en-US" sz="2800" dirty="0">
                <a:latin typeface="Times New Roman" panose="02020603050405020304" pitchFamily="18" charset="0"/>
                <a:cs typeface="Times New Roman" panose="02020603050405020304" pitchFamily="18" charset="0"/>
              </a:rPr>
              <a:t>Hierarchical organization for efficient searching and sorting, used in file systems, contact management, and decision trees in AI.</a:t>
            </a:r>
          </a:p>
          <a:p>
            <a:pPr marL="293688" lvl="1" indent="-179388" algn="just">
              <a:lnSpc>
                <a:spcPct val="150000"/>
              </a:lnSpc>
              <a:buFont typeface="Arial" panose="020B0604020202020204" pitchFamily="34" charset="0"/>
              <a:buChar char="•"/>
            </a:pPr>
            <a:r>
              <a:rPr lang="en-US" sz="2800" b="1" dirty="0">
                <a:latin typeface="Times New Roman" panose="02020603050405020304" pitchFamily="18" charset="0"/>
                <a:cs typeface="Times New Roman" panose="02020603050405020304" pitchFamily="18" charset="0"/>
              </a:rPr>
              <a:t>Graphs: </a:t>
            </a:r>
            <a:r>
              <a:rPr lang="en-US" sz="2800" dirty="0">
                <a:latin typeface="Times New Roman" panose="02020603050405020304" pitchFamily="18" charset="0"/>
                <a:cs typeface="Times New Roman" panose="02020603050405020304" pitchFamily="18" charset="0"/>
              </a:rPr>
              <a:t>Model relationships between data points, used in social networks, navigation apps (finding shortest paths), and recommendation systems</a:t>
            </a:r>
          </a:p>
        </p:txBody>
      </p:sp>
      <p:grpSp>
        <p:nvGrpSpPr>
          <p:cNvPr id="4" name="Group 3"/>
          <p:cNvGrpSpPr/>
          <p:nvPr/>
        </p:nvGrpSpPr>
        <p:grpSpPr>
          <a:xfrm>
            <a:off x="8338785" y="53502"/>
            <a:ext cx="982638" cy="783280"/>
            <a:chOff x="8243249" y="53502"/>
            <a:chExt cx="982638" cy="783280"/>
          </a:xfrm>
        </p:grpSpPr>
        <p:sp>
          <p:nvSpPr>
            <p:cNvPr id="6" name="TextBox 5"/>
            <p:cNvSpPr txBox="1"/>
            <p:nvPr/>
          </p:nvSpPr>
          <p:spPr>
            <a:xfrm>
              <a:off x="8243249" y="529005"/>
              <a:ext cx="982638" cy="307777"/>
            </a:xfrm>
            <a:prstGeom prst="rect">
              <a:avLst/>
            </a:prstGeom>
            <a:noFill/>
          </p:spPr>
          <p:txBody>
            <a:bodyPr wrap="square" rtlCol="0">
              <a:spAutoFit/>
            </a:bodyPr>
            <a:lstStyle/>
            <a:p>
              <a:r>
                <a:rPr lang="en-US" sz="1400" b="1" dirty="0"/>
                <a:t>CSE 2103</a:t>
              </a:r>
            </a:p>
          </p:txBody>
        </p:sp>
        <p:pic>
          <p:nvPicPr>
            <p:cNvPr id="7" name="Picture 6"/>
            <p:cNvPicPr>
              <a:picLocks noChangeAspect="1"/>
            </p:cNvPicPr>
            <p:nvPr/>
          </p:nvPicPr>
          <p:blipFill rotWithShape="1">
            <a:blip r:embed="rId2"/>
            <a:srcRect l="20378" t="12438" r="20398" b="35343"/>
            <a:stretch/>
          </p:blipFill>
          <p:spPr>
            <a:xfrm>
              <a:off x="8366079" y="53502"/>
              <a:ext cx="600501" cy="529474"/>
            </a:xfrm>
            <a:prstGeom prst="rect">
              <a:avLst/>
            </a:prstGeom>
          </p:spPr>
        </p:pic>
      </p:grpSp>
    </p:spTree>
    <p:extLst>
      <p:ext uri="{BB962C8B-B14F-4D97-AF65-F5344CB8AC3E}">
        <p14:creationId xmlns:p14="http://schemas.microsoft.com/office/powerpoint/2010/main" val="301067146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93964" y="46239"/>
            <a:ext cx="8950036" cy="707886"/>
          </a:xfrm>
          <a:prstGeom prst="rect">
            <a:avLst/>
          </a:prstGeom>
          <a:noFill/>
        </p:spPr>
        <p:txBody>
          <a:bodyPr wrap="square" rtlCol="0">
            <a:spAutoFit/>
          </a:bodyPr>
          <a:lstStyle/>
          <a:p>
            <a:r>
              <a:rPr lang="en-US" sz="4000" b="1" dirty="0">
                <a:solidFill>
                  <a:srgbClr val="FF0000"/>
                </a:solidFill>
              </a:rPr>
              <a:t>Application Domains of Data Structures</a:t>
            </a:r>
          </a:p>
        </p:txBody>
      </p:sp>
      <p:sp>
        <p:nvSpPr>
          <p:cNvPr id="3" name="Rectangle 2"/>
          <p:cNvSpPr/>
          <p:nvPr/>
        </p:nvSpPr>
        <p:spPr>
          <a:xfrm>
            <a:off x="0" y="754125"/>
            <a:ext cx="9144000" cy="523220"/>
          </a:xfrm>
          <a:prstGeom prst="rect">
            <a:avLst/>
          </a:prstGeom>
        </p:spPr>
        <p:txBody>
          <a:bodyPr wrap="square">
            <a:spAutoFit/>
          </a:bodyPr>
          <a:lstStyle/>
          <a:p>
            <a:pPr lvl="1" indent="-342900" algn="just"/>
            <a:r>
              <a:rPr lang="en-US" sz="2800" b="1" dirty="0">
                <a:latin typeface="Times New Roman" panose="02020603050405020304" pitchFamily="18" charset="0"/>
                <a:cs typeface="Times New Roman" panose="02020603050405020304" pitchFamily="18" charset="0"/>
              </a:rPr>
              <a:t>Artificial Intelligence and Machine Learning</a:t>
            </a:r>
            <a:r>
              <a:rPr lang="en-US" sz="2400" b="1" dirty="0">
                <a:latin typeface="Times New Roman" panose="02020603050405020304" pitchFamily="18" charset="0"/>
                <a:cs typeface="Times New Roman" panose="02020603050405020304" pitchFamily="18" charset="0"/>
              </a:rPr>
              <a:t>:</a:t>
            </a:r>
          </a:p>
        </p:txBody>
      </p:sp>
      <p:sp>
        <p:nvSpPr>
          <p:cNvPr id="2" name="Rectangle 1"/>
          <p:cNvSpPr/>
          <p:nvPr/>
        </p:nvSpPr>
        <p:spPr>
          <a:xfrm>
            <a:off x="193964" y="1277345"/>
            <a:ext cx="8950036" cy="2241960"/>
          </a:xfrm>
          <a:prstGeom prst="rect">
            <a:avLst/>
          </a:prstGeom>
        </p:spPr>
        <p:txBody>
          <a:bodyPr wrap="square">
            <a:spAutoFit/>
          </a:bodyPr>
          <a:lstStyle/>
          <a:p>
            <a:pPr algn="just">
              <a:lnSpc>
                <a:spcPct val="150000"/>
              </a:lnSpc>
            </a:pPr>
            <a:r>
              <a:rPr lang="en-US" sz="2400" b="1" dirty="0">
                <a:latin typeface="Times New Roman" panose="02020603050405020304" pitchFamily="18" charset="0"/>
                <a:cs typeface="Times New Roman" panose="02020603050405020304" pitchFamily="18" charset="0"/>
              </a:rPr>
              <a:t>Trees: </a:t>
            </a:r>
            <a:r>
              <a:rPr lang="en-US" sz="2400" dirty="0">
                <a:latin typeface="Times New Roman" panose="02020603050405020304" pitchFamily="18" charset="0"/>
                <a:cs typeface="Times New Roman" panose="02020603050405020304" pitchFamily="18" charset="0"/>
              </a:rPr>
              <a:t>Decision trees for classification tasks, and </a:t>
            </a:r>
            <a:r>
              <a:rPr lang="en-US" sz="2400" dirty="0" err="1">
                <a:latin typeface="Times New Roman" panose="02020603050405020304" pitchFamily="18" charset="0"/>
                <a:cs typeface="Times New Roman" panose="02020603050405020304" pitchFamily="18" charset="0"/>
              </a:rPr>
              <a:t>kd</a:t>
            </a:r>
            <a:r>
              <a:rPr lang="en-US" sz="2400" dirty="0">
                <a:latin typeface="Times New Roman" panose="02020603050405020304" pitchFamily="18" charset="0"/>
                <a:cs typeface="Times New Roman" panose="02020603050405020304" pitchFamily="18" charset="0"/>
              </a:rPr>
              <a:t>-trees for efficient nearest neighbor search in high-dimensional data.</a:t>
            </a:r>
          </a:p>
          <a:p>
            <a:pPr algn="just">
              <a:lnSpc>
                <a:spcPct val="150000"/>
              </a:lnSpc>
            </a:pPr>
            <a:r>
              <a:rPr lang="en-US" sz="2400" b="1" dirty="0">
                <a:latin typeface="Times New Roman" panose="02020603050405020304" pitchFamily="18" charset="0"/>
                <a:cs typeface="Times New Roman" panose="02020603050405020304" pitchFamily="18" charset="0"/>
              </a:rPr>
              <a:t>Graphs: </a:t>
            </a:r>
            <a:r>
              <a:rPr lang="en-US" sz="2400" dirty="0">
                <a:latin typeface="Times New Roman" panose="02020603050405020304" pitchFamily="18" charset="0"/>
                <a:cs typeface="Times New Roman" panose="02020603050405020304" pitchFamily="18" charset="0"/>
              </a:rPr>
              <a:t>Knowledge graphs to represent entities and relationships, used in natural language processing and recommender systems.</a:t>
            </a:r>
          </a:p>
        </p:txBody>
      </p:sp>
      <p:sp>
        <p:nvSpPr>
          <p:cNvPr id="4" name="Rectangle 3"/>
          <p:cNvSpPr/>
          <p:nvPr/>
        </p:nvSpPr>
        <p:spPr>
          <a:xfrm>
            <a:off x="96982" y="3722271"/>
            <a:ext cx="8950036" cy="2739211"/>
          </a:xfrm>
          <a:prstGeom prst="rect">
            <a:avLst/>
          </a:prstGeom>
        </p:spPr>
        <p:txBody>
          <a:bodyPr wrap="square">
            <a:spAutoFit/>
          </a:bodyPr>
          <a:lstStyle/>
          <a:p>
            <a:r>
              <a:rPr lang="en-US" sz="2800" b="1" dirty="0">
                <a:latin typeface="Times New Roman" panose="02020603050405020304" pitchFamily="18" charset="0"/>
                <a:cs typeface="Times New Roman" panose="02020603050405020304" pitchFamily="18" charset="0"/>
              </a:rPr>
              <a:t>Networking and Routing:</a:t>
            </a:r>
            <a:endParaRPr lang="en-US" dirty="0"/>
          </a:p>
          <a:p>
            <a:pPr algn="just">
              <a:lnSpc>
                <a:spcPct val="150000"/>
              </a:lnSpc>
            </a:pPr>
            <a:r>
              <a:rPr lang="en-US" sz="2400" b="1" dirty="0">
                <a:latin typeface="Times New Roman" panose="02020603050405020304" pitchFamily="18" charset="0"/>
                <a:cs typeface="Times New Roman" panose="02020603050405020304" pitchFamily="18" charset="0"/>
              </a:rPr>
              <a:t>Trees: </a:t>
            </a:r>
            <a:r>
              <a:rPr lang="en-US" sz="2400" dirty="0">
                <a:latin typeface="Times New Roman" panose="02020603050405020304" pitchFamily="18" charset="0"/>
                <a:cs typeface="Times New Roman" panose="02020603050405020304" pitchFamily="18" charset="0"/>
              </a:rPr>
              <a:t>Spanning trees to find optimal paths in networks, and prefix trees for efficient IP address routing.</a:t>
            </a:r>
          </a:p>
          <a:p>
            <a:pPr algn="just">
              <a:lnSpc>
                <a:spcPct val="150000"/>
              </a:lnSpc>
            </a:pPr>
            <a:r>
              <a:rPr lang="en-US" sz="2400" b="1" dirty="0">
                <a:latin typeface="Times New Roman" panose="02020603050405020304" pitchFamily="18" charset="0"/>
                <a:cs typeface="Times New Roman" panose="02020603050405020304" pitchFamily="18" charset="0"/>
              </a:rPr>
              <a:t>Graphs: </a:t>
            </a:r>
            <a:r>
              <a:rPr lang="en-US" sz="2400" dirty="0">
                <a:latin typeface="Times New Roman" panose="02020603050405020304" pitchFamily="18" charset="0"/>
                <a:cs typeface="Times New Roman" panose="02020603050405020304" pitchFamily="18" charset="0"/>
              </a:rPr>
              <a:t>Modeling network topologies, routing algorithms, and network traffic analysis.</a:t>
            </a:r>
          </a:p>
        </p:txBody>
      </p:sp>
      <p:grpSp>
        <p:nvGrpSpPr>
          <p:cNvPr id="6" name="Group 5"/>
          <p:cNvGrpSpPr/>
          <p:nvPr/>
        </p:nvGrpSpPr>
        <p:grpSpPr>
          <a:xfrm>
            <a:off x="8338785" y="53502"/>
            <a:ext cx="982638" cy="783280"/>
            <a:chOff x="8243249" y="53502"/>
            <a:chExt cx="982638" cy="783280"/>
          </a:xfrm>
        </p:grpSpPr>
        <p:sp>
          <p:nvSpPr>
            <p:cNvPr id="7" name="TextBox 6"/>
            <p:cNvSpPr txBox="1"/>
            <p:nvPr/>
          </p:nvSpPr>
          <p:spPr>
            <a:xfrm>
              <a:off x="8243249" y="529005"/>
              <a:ext cx="982638" cy="307777"/>
            </a:xfrm>
            <a:prstGeom prst="rect">
              <a:avLst/>
            </a:prstGeom>
            <a:noFill/>
          </p:spPr>
          <p:txBody>
            <a:bodyPr wrap="square" rtlCol="0">
              <a:spAutoFit/>
            </a:bodyPr>
            <a:lstStyle/>
            <a:p>
              <a:r>
                <a:rPr lang="en-US" sz="1400" b="1" dirty="0"/>
                <a:t>CSE 2103</a:t>
              </a:r>
            </a:p>
          </p:txBody>
        </p:sp>
        <p:pic>
          <p:nvPicPr>
            <p:cNvPr id="8" name="Picture 7"/>
            <p:cNvPicPr>
              <a:picLocks noChangeAspect="1"/>
            </p:cNvPicPr>
            <p:nvPr/>
          </p:nvPicPr>
          <p:blipFill rotWithShape="1">
            <a:blip r:embed="rId2"/>
            <a:srcRect l="20378" t="12438" r="20398" b="35343"/>
            <a:stretch/>
          </p:blipFill>
          <p:spPr>
            <a:xfrm>
              <a:off x="8366079" y="53502"/>
              <a:ext cx="600501" cy="529474"/>
            </a:xfrm>
            <a:prstGeom prst="rect">
              <a:avLst/>
            </a:prstGeom>
          </p:spPr>
        </p:pic>
      </p:grpSp>
    </p:spTree>
    <p:extLst>
      <p:ext uri="{BB962C8B-B14F-4D97-AF65-F5344CB8AC3E}">
        <p14:creationId xmlns:p14="http://schemas.microsoft.com/office/powerpoint/2010/main" val="356053032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0674" y="46239"/>
            <a:ext cx="8950036" cy="707886"/>
          </a:xfrm>
          <a:prstGeom prst="rect">
            <a:avLst/>
          </a:prstGeom>
          <a:noFill/>
        </p:spPr>
        <p:txBody>
          <a:bodyPr wrap="square" rtlCol="0">
            <a:spAutoFit/>
          </a:bodyPr>
          <a:lstStyle/>
          <a:p>
            <a:r>
              <a:rPr lang="en-US" sz="4000" b="1" dirty="0">
                <a:solidFill>
                  <a:srgbClr val="FF0000"/>
                </a:solidFill>
              </a:rPr>
              <a:t>Application Domains of Data Structures</a:t>
            </a:r>
          </a:p>
        </p:txBody>
      </p:sp>
      <p:sp>
        <p:nvSpPr>
          <p:cNvPr id="3" name="Rectangle 2"/>
          <p:cNvSpPr/>
          <p:nvPr/>
        </p:nvSpPr>
        <p:spPr>
          <a:xfrm>
            <a:off x="0" y="868425"/>
            <a:ext cx="4033157" cy="584775"/>
          </a:xfrm>
          <a:prstGeom prst="rect">
            <a:avLst/>
          </a:prstGeom>
        </p:spPr>
        <p:txBody>
          <a:bodyPr wrap="square">
            <a:spAutoFit/>
          </a:bodyPr>
          <a:lstStyle/>
          <a:p>
            <a:pPr lvl="1" indent="-392113" algn="just"/>
            <a:r>
              <a:rPr lang="en-US" sz="3200" b="1" dirty="0">
                <a:latin typeface="Times New Roman" panose="02020603050405020304" pitchFamily="18" charset="0"/>
                <a:cs typeface="Times New Roman" panose="02020603050405020304" pitchFamily="18" charset="0"/>
              </a:rPr>
              <a:t>Other Applications:</a:t>
            </a:r>
          </a:p>
        </p:txBody>
      </p:sp>
      <p:sp>
        <p:nvSpPr>
          <p:cNvPr id="2" name="Rectangle 1"/>
          <p:cNvSpPr/>
          <p:nvPr/>
        </p:nvSpPr>
        <p:spPr>
          <a:xfrm>
            <a:off x="30674" y="1567500"/>
            <a:ext cx="9113326" cy="2795958"/>
          </a:xfrm>
          <a:prstGeom prst="rect">
            <a:avLst/>
          </a:prstGeom>
        </p:spPr>
        <p:txBody>
          <a:bodyPr wrap="square">
            <a:spAutoFit/>
          </a:bodyPr>
          <a:lstStyle/>
          <a:p>
            <a:pPr>
              <a:lnSpc>
                <a:spcPct val="150000"/>
              </a:lnSpc>
            </a:pPr>
            <a:r>
              <a:rPr lang="en-US" sz="2400" b="1" dirty="0">
                <a:latin typeface="Times New Roman" panose="02020603050405020304" pitchFamily="18" charset="0"/>
                <a:cs typeface="Times New Roman" panose="02020603050405020304" pitchFamily="18" charset="0"/>
              </a:rPr>
              <a:t>Geographic Information Systems (GIS):</a:t>
            </a:r>
          </a:p>
          <a:p>
            <a:pPr>
              <a:lnSpc>
                <a:spcPct val="150000"/>
              </a:lnSpc>
            </a:pPr>
            <a:r>
              <a:rPr lang="en-US" sz="2400" dirty="0">
                <a:latin typeface="Times New Roman" panose="02020603050405020304" pitchFamily="18" charset="0"/>
                <a:cs typeface="Times New Roman" panose="02020603050405020304" pitchFamily="18" charset="0"/>
              </a:rPr>
              <a:t>Spatial data structures like </a:t>
            </a:r>
            <a:r>
              <a:rPr lang="en-US" sz="2400" dirty="0" err="1">
                <a:latin typeface="Times New Roman" panose="02020603050405020304" pitchFamily="18" charset="0"/>
                <a:cs typeface="Times New Roman" panose="02020603050405020304" pitchFamily="18" charset="0"/>
              </a:rPr>
              <a:t>quadtrees</a:t>
            </a:r>
            <a:r>
              <a:rPr lang="en-US" sz="2400" dirty="0">
                <a:latin typeface="Times New Roman" panose="02020603050405020304" pitchFamily="18" charset="0"/>
                <a:cs typeface="Times New Roman" panose="02020603050405020304" pitchFamily="18" charset="0"/>
              </a:rPr>
              <a:t> and R-trees for efficient storage and retrieval of geographic data.</a:t>
            </a:r>
          </a:p>
          <a:p>
            <a:pPr>
              <a:lnSpc>
                <a:spcPct val="150000"/>
              </a:lnSpc>
            </a:pPr>
            <a:r>
              <a:rPr lang="en-US" sz="2400" b="1" dirty="0">
                <a:latin typeface="Times New Roman" panose="02020603050405020304" pitchFamily="18" charset="0"/>
                <a:cs typeface="Times New Roman" panose="02020603050405020304" pitchFamily="18" charset="0"/>
              </a:rPr>
              <a:t>Financial and Trading Systems: </a:t>
            </a:r>
            <a:r>
              <a:rPr lang="en-US" sz="2400" dirty="0">
                <a:latin typeface="Times New Roman" panose="02020603050405020304" pitchFamily="18" charset="0"/>
                <a:cs typeface="Times New Roman" panose="02020603050405020304" pitchFamily="18" charset="0"/>
              </a:rPr>
              <a:t>Priority queues for order processing and maintaining order books in stock exchanges.</a:t>
            </a:r>
          </a:p>
        </p:txBody>
      </p:sp>
      <p:grpSp>
        <p:nvGrpSpPr>
          <p:cNvPr id="6" name="Group 5"/>
          <p:cNvGrpSpPr/>
          <p:nvPr/>
        </p:nvGrpSpPr>
        <p:grpSpPr>
          <a:xfrm>
            <a:off x="8338785" y="53502"/>
            <a:ext cx="982638" cy="783280"/>
            <a:chOff x="8243249" y="53502"/>
            <a:chExt cx="982638" cy="783280"/>
          </a:xfrm>
        </p:grpSpPr>
        <p:sp>
          <p:nvSpPr>
            <p:cNvPr id="7" name="TextBox 6"/>
            <p:cNvSpPr txBox="1"/>
            <p:nvPr/>
          </p:nvSpPr>
          <p:spPr>
            <a:xfrm>
              <a:off x="8243249" y="529005"/>
              <a:ext cx="982638" cy="307777"/>
            </a:xfrm>
            <a:prstGeom prst="rect">
              <a:avLst/>
            </a:prstGeom>
            <a:noFill/>
          </p:spPr>
          <p:txBody>
            <a:bodyPr wrap="square" rtlCol="0">
              <a:spAutoFit/>
            </a:bodyPr>
            <a:lstStyle/>
            <a:p>
              <a:r>
                <a:rPr lang="en-US" sz="1400" b="1" dirty="0"/>
                <a:t>CSE 2103</a:t>
              </a:r>
            </a:p>
          </p:txBody>
        </p:sp>
        <p:pic>
          <p:nvPicPr>
            <p:cNvPr id="8" name="Picture 7"/>
            <p:cNvPicPr>
              <a:picLocks noChangeAspect="1"/>
            </p:cNvPicPr>
            <p:nvPr/>
          </p:nvPicPr>
          <p:blipFill rotWithShape="1">
            <a:blip r:embed="rId2"/>
            <a:srcRect l="20378" t="12438" r="20398" b="35343"/>
            <a:stretch/>
          </p:blipFill>
          <p:spPr>
            <a:xfrm>
              <a:off x="8366079" y="53502"/>
              <a:ext cx="600501" cy="529474"/>
            </a:xfrm>
            <a:prstGeom prst="rect">
              <a:avLst/>
            </a:prstGeom>
          </p:spPr>
        </p:pic>
      </p:grpSp>
    </p:spTree>
    <p:extLst>
      <p:ext uri="{BB962C8B-B14F-4D97-AF65-F5344CB8AC3E}">
        <p14:creationId xmlns:p14="http://schemas.microsoft.com/office/powerpoint/2010/main" val="112373457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93964" y="46239"/>
            <a:ext cx="8950036" cy="707886"/>
          </a:xfrm>
          <a:prstGeom prst="rect">
            <a:avLst/>
          </a:prstGeom>
          <a:noFill/>
        </p:spPr>
        <p:txBody>
          <a:bodyPr wrap="square" rtlCol="0">
            <a:spAutoFit/>
          </a:bodyPr>
          <a:lstStyle/>
          <a:p>
            <a:r>
              <a:rPr lang="en-US" sz="4000" b="1" dirty="0">
                <a:solidFill>
                  <a:srgbClr val="FF0000"/>
                </a:solidFill>
              </a:rPr>
              <a:t>Application Domains of Data Structures</a:t>
            </a:r>
          </a:p>
        </p:txBody>
      </p:sp>
      <p:sp>
        <p:nvSpPr>
          <p:cNvPr id="3" name="Rectangle 2"/>
          <p:cNvSpPr/>
          <p:nvPr/>
        </p:nvSpPr>
        <p:spPr>
          <a:xfrm>
            <a:off x="0" y="590839"/>
            <a:ext cx="9144000" cy="3673121"/>
          </a:xfrm>
          <a:prstGeom prst="rect">
            <a:avLst/>
          </a:prstGeom>
        </p:spPr>
        <p:txBody>
          <a:bodyPr wrap="square">
            <a:spAutoFit/>
          </a:bodyPr>
          <a:lstStyle/>
          <a:p>
            <a:pPr marL="179388" indent="-179388" algn="just">
              <a:lnSpc>
                <a:spcPct val="200000"/>
              </a:lnSpc>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Their applications are vast and span across various domains:</a:t>
            </a:r>
          </a:p>
          <a:p>
            <a:pPr marL="636588" lvl="1" indent="-179388" algn="just">
              <a:lnSpc>
                <a:spcPct val="200000"/>
              </a:lnSpc>
              <a:buFont typeface="Arial" panose="020B0604020202020204" pitchFamily="34" charset="0"/>
              <a:buChar char="•"/>
            </a:pPr>
            <a:r>
              <a:rPr lang="en-US" sz="2400" b="1" dirty="0">
                <a:latin typeface="Times New Roman" panose="02020603050405020304" pitchFamily="18" charset="0"/>
                <a:cs typeface="Times New Roman" panose="02020603050405020304" pitchFamily="18" charset="0"/>
              </a:rPr>
              <a:t>Software Development:</a:t>
            </a:r>
          </a:p>
          <a:p>
            <a:pPr marL="636588" lvl="1" indent="-179388" algn="just">
              <a:lnSpc>
                <a:spcPct val="200000"/>
              </a:lnSpc>
              <a:buFont typeface="Arial" panose="020B0604020202020204" pitchFamily="34" charset="0"/>
              <a:buChar char="•"/>
            </a:pPr>
            <a:r>
              <a:rPr lang="en-US" sz="2400" b="1" dirty="0">
                <a:latin typeface="Times New Roman" panose="02020603050405020304" pitchFamily="18" charset="0"/>
                <a:cs typeface="Times New Roman" panose="02020603050405020304" pitchFamily="18" charset="0"/>
              </a:rPr>
              <a:t>Artificial Intelligence and Machine Learning:</a:t>
            </a:r>
          </a:p>
          <a:p>
            <a:pPr marL="636588" lvl="1" indent="-179388" algn="just">
              <a:lnSpc>
                <a:spcPct val="200000"/>
              </a:lnSpc>
              <a:buFont typeface="Arial" panose="020B0604020202020204" pitchFamily="34" charset="0"/>
              <a:buChar char="•"/>
            </a:pPr>
            <a:r>
              <a:rPr lang="en-US" sz="2400" b="1" dirty="0">
                <a:latin typeface="Times New Roman" panose="02020603050405020304" pitchFamily="18" charset="0"/>
                <a:cs typeface="Times New Roman" panose="02020603050405020304" pitchFamily="18" charset="0"/>
              </a:rPr>
              <a:t>Networking and Routing:</a:t>
            </a:r>
          </a:p>
          <a:p>
            <a:pPr marL="636588" lvl="1" indent="-179388" algn="just">
              <a:lnSpc>
                <a:spcPct val="200000"/>
              </a:lnSpc>
              <a:buFont typeface="Arial" panose="020B0604020202020204" pitchFamily="34" charset="0"/>
              <a:buChar char="•"/>
            </a:pPr>
            <a:r>
              <a:rPr lang="en-US" sz="2400" b="1" dirty="0">
                <a:latin typeface="Times New Roman" panose="02020603050405020304" pitchFamily="18" charset="0"/>
                <a:cs typeface="Times New Roman" panose="02020603050405020304" pitchFamily="18" charset="0"/>
              </a:rPr>
              <a:t>Other Applications:</a:t>
            </a:r>
          </a:p>
        </p:txBody>
      </p:sp>
      <p:grpSp>
        <p:nvGrpSpPr>
          <p:cNvPr id="4" name="Group 3"/>
          <p:cNvGrpSpPr/>
          <p:nvPr/>
        </p:nvGrpSpPr>
        <p:grpSpPr>
          <a:xfrm>
            <a:off x="8338785" y="53502"/>
            <a:ext cx="982638" cy="783280"/>
            <a:chOff x="8243249" y="53502"/>
            <a:chExt cx="982638" cy="783280"/>
          </a:xfrm>
        </p:grpSpPr>
        <p:sp>
          <p:nvSpPr>
            <p:cNvPr id="6" name="TextBox 5"/>
            <p:cNvSpPr txBox="1"/>
            <p:nvPr/>
          </p:nvSpPr>
          <p:spPr>
            <a:xfrm>
              <a:off x="8243249" y="529005"/>
              <a:ext cx="982638" cy="307777"/>
            </a:xfrm>
            <a:prstGeom prst="rect">
              <a:avLst/>
            </a:prstGeom>
            <a:noFill/>
          </p:spPr>
          <p:txBody>
            <a:bodyPr wrap="square" rtlCol="0">
              <a:spAutoFit/>
            </a:bodyPr>
            <a:lstStyle/>
            <a:p>
              <a:r>
                <a:rPr lang="en-US" sz="1400" b="1" dirty="0"/>
                <a:t>CSE 2103</a:t>
              </a:r>
            </a:p>
          </p:txBody>
        </p:sp>
        <p:pic>
          <p:nvPicPr>
            <p:cNvPr id="7" name="Picture 6"/>
            <p:cNvPicPr>
              <a:picLocks noChangeAspect="1"/>
            </p:cNvPicPr>
            <p:nvPr/>
          </p:nvPicPr>
          <p:blipFill rotWithShape="1">
            <a:blip r:embed="rId2"/>
            <a:srcRect l="20378" t="12438" r="20398" b="35343"/>
            <a:stretch/>
          </p:blipFill>
          <p:spPr>
            <a:xfrm>
              <a:off x="8366079" y="53502"/>
              <a:ext cx="600501" cy="529474"/>
            </a:xfrm>
            <a:prstGeom prst="rect">
              <a:avLst/>
            </a:prstGeom>
          </p:spPr>
        </p:pic>
      </p:grpSp>
    </p:spTree>
    <p:extLst>
      <p:ext uri="{BB962C8B-B14F-4D97-AF65-F5344CB8AC3E}">
        <p14:creationId xmlns:p14="http://schemas.microsoft.com/office/powerpoint/2010/main" val="426382055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93964" y="46239"/>
            <a:ext cx="8950036" cy="707886"/>
          </a:xfrm>
          <a:prstGeom prst="rect">
            <a:avLst/>
          </a:prstGeom>
          <a:noFill/>
        </p:spPr>
        <p:txBody>
          <a:bodyPr wrap="square" rtlCol="0">
            <a:spAutoFit/>
          </a:bodyPr>
          <a:lstStyle/>
          <a:p>
            <a:r>
              <a:rPr lang="en-US" sz="4000" b="1" dirty="0">
                <a:solidFill>
                  <a:srgbClr val="FF0000"/>
                </a:solidFill>
              </a:rPr>
              <a:t>Real life Applications of Data Structures</a:t>
            </a:r>
          </a:p>
        </p:txBody>
      </p:sp>
      <p:sp>
        <p:nvSpPr>
          <p:cNvPr id="2" name="Rectangle 1"/>
          <p:cNvSpPr/>
          <p:nvPr/>
        </p:nvSpPr>
        <p:spPr>
          <a:xfrm>
            <a:off x="0" y="754125"/>
            <a:ext cx="9144000" cy="5078313"/>
          </a:xfrm>
          <a:prstGeom prst="rect">
            <a:avLst/>
          </a:prstGeom>
        </p:spPr>
        <p:txBody>
          <a:bodyPr wrap="square">
            <a:spAutoFit/>
          </a:bodyPr>
          <a:lstStyle/>
          <a:p>
            <a:pPr marL="342900" indent="-342900" algn="just">
              <a:lnSpc>
                <a:spcPct val="150000"/>
              </a:lnSpc>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Data structures are the fundamental building blocks for organizing and storing data efficiently in computer programs. </a:t>
            </a:r>
          </a:p>
          <a:p>
            <a:pPr marL="342900" indent="-342900" algn="just">
              <a:lnSpc>
                <a:spcPct val="150000"/>
              </a:lnSpc>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They play a crucial role in various aspects of our daily lives, often working behind the scenes to ensure things run smoothly. </a:t>
            </a:r>
          </a:p>
          <a:p>
            <a:pPr marL="342900" indent="-342900" algn="just">
              <a:lnSpc>
                <a:spcPct val="150000"/>
              </a:lnSpc>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Here are some real-world applications of common data structures:</a:t>
            </a:r>
            <a:endParaRPr lang="en-US" sz="2400" b="1" dirty="0">
              <a:latin typeface="Times New Roman" panose="02020603050405020304" pitchFamily="18" charset="0"/>
              <a:cs typeface="Times New Roman" panose="02020603050405020304" pitchFamily="18" charset="0"/>
            </a:endParaRPr>
          </a:p>
          <a:p>
            <a:pPr marL="342900" indent="-342900" algn="just">
              <a:lnSpc>
                <a:spcPct val="150000"/>
              </a:lnSpc>
              <a:buFont typeface="Arial" panose="020B0604020202020204" pitchFamily="34" charset="0"/>
              <a:buChar char="•"/>
            </a:pPr>
            <a:r>
              <a:rPr lang="en-US" sz="2400" b="1" dirty="0">
                <a:latin typeface="Times New Roman" panose="02020603050405020304" pitchFamily="18" charset="0"/>
                <a:cs typeface="Times New Roman" panose="02020603050405020304" pitchFamily="18" charset="0"/>
              </a:rPr>
              <a:t>Arrays: </a:t>
            </a:r>
            <a:r>
              <a:rPr lang="en-US" sz="2400" dirty="0">
                <a:latin typeface="Times New Roman" panose="02020603050405020304" pitchFamily="18" charset="0"/>
                <a:cs typeface="Times New Roman" panose="02020603050405020304" pitchFamily="18" charset="0"/>
              </a:rPr>
              <a:t>Imagine the leaderboard in a video game. An array can efficiently store the scores of all players, allowing for easy ranking and retrieval. Similarly, phone contact lists and online shopping carts can be implemented using arrays. </a:t>
            </a:r>
          </a:p>
        </p:txBody>
      </p:sp>
      <p:grpSp>
        <p:nvGrpSpPr>
          <p:cNvPr id="4" name="Group 3"/>
          <p:cNvGrpSpPr/>
          <p:nvPr/>
        </p:nvGrpSpPr>
        <p:grpSpPr>
          <a:xfrm>
            <a:off x="8338785" y="53502"/>
            <a:ext cx="982638" cy="783280"/>
            <a:chOff x="8243249" y="53502"/>
            <a:chExt cx="982638" cy="783280"/>
          </a:xfrm>
        </p:grpSpPr>
        <p:sp>
          <p:nvSpPr>
            <p:cNvPr id="6" name="TextBox 5"/>
            <p:cNvSpPr txBox="1"/>
            <p:nvPr/>
          </p:nvSpPr>
          <p:spPr>
            <a:xfrm>
              <a:off x="8243249" y="529005"/>
              <a:ext cx="982638" cy="307777"/>
            </a:xfrm>
            <a:prstGeom prst="rect">
              <a:avLst/>
            </a:prstGeom>
            <a:noFill/>
          </p:spPr>
          <p:txBody>
            <a:bodyPr wrap="square" rtlCol="0">
              <a:spAutoFit/>
            </a:bodyPr>
            <a:lstStyle/>
            <a:p>
              <a:r>
                <a:rPr lang="en-US" sz="1400" b="1" dirty="0"/>
                <a:t>CSE 2103</a:t>
              </a:r>
            </a:p>
          </p:txBody>
        </p:sp>
        <p:pic>
          <p:nvPicPr>
            <p:cNvPr id="7" name="Picture 6"/>
            <p:cNvPicPr>
              <a:picLocks noChangeAspect="1"/>
            </p:cNvPicPr>
            <p:nvPr/>
          </p:nvPicPr>
          <p:blipFill rotWithShape="1">
            <a:blip r:embed="rId2"/>
            <a:srcRect l="20378" t="12438" r="20398" b="35343"/>
            <a:stretch/>
          </p:blipFill>
          <p:spPr>
            <a:xfrm>
              <a:off x="8366079" y="53502"/>
              <a:ext cx="600501" cy="529474"/>
            </a:xfrm>
            <a:prstGeom prst="rect">
              <a:avLst/>
            </a:prstGeom>
          </p:spPr>
        </p:pic>
      </p:grpSp>
    </p:spTree>
    <p:extLst>
      <p:ext uri="{BB962C8B-B14F-4D97-AF65-F5344CB8AC3E}">
        <p14:creationId xmlns:p14="http://schemas.microsoft.com/office/powerpoint/2010/main" val="243974760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93964" y="46239"/>
            <a:ext cx="8950036" cy="707886"/>
          </a:xfrm>
          <a:prstGeom prst="rect">
            <a:avLst/>
          </a:prstGeom>
          <a:noFill/>
        </p:spPr>
        <p:txBody>
          <a:bodyPr wrap="square" rtlCol="0">
            <a:spAutoFit/>
          </a:bodyPr>
          <a:lstStyle/>
          <a:p>
            <a:r>
              <a:rPr lang="en-US" sz="4000" b="1" dirty="0">
                <a:solidFill>
                  <a:srgbClr val="FF0000"/>
                </a:solidFill>
              </a:rPr>
              <a:t>Real life Applications of Data Structures</a:t>
            </a:r>
          </a:p>
        </p:txBody>
      </p:sp>
      <p:sp>
        <p:nvSpPr>
          <p:cNvPr id="2" name="Rectangle 1"/>
          <p:cNvSpPr/>
          <p:nvPr/>
        </p:nvSpPr>
        <p:spPr>
          <a:xfrm>
            <a:off x="0" y="754125"/>
            <a:ext cx="9144000" cy="4457952"/>
          </a:xfrm>
          <a:prstGeom prst="rect">
            <a:avLst/>
          </a:prstGeom>
        </p:spPr>
        <p:txBody>
          <a:bodyPr wrap="square">
            <a:spAutoFit/>
          </a:bodyPr>
          <a:lstStyle/>
          <a:p>
            <a:pPr marL="342900" indent="-342900" algn="just">
              <a:lnSpc>
                <a:spcPct val="150000"/>
              </a:lnSpc>
              <a:buFont typeface="Arial" panose="020B0604020202020204" pitchFamily="34" charset="0"/>
              <a:buChar char="•"/>
            </a:pPr>
            <a:r>
              <a:rPr lang="en-US" sz="2400" b="1" dirty="0">
                <a:latin typeface="Times New Roman" panose="02020603050405020304" pitchFamily="18" charset="0"/>
                <a:cs typeface="Times New Roman" panose="02020603050405020304" pitchFamily="18" charset="0"/>
              </a:rPr>
              <a:t>Queues: </a:t>
            </a:r>
            <a:r>
              <a:rPr lang="en-US" sz="2400" dirty="0">
                <a:latin typeface="Times New Roman" panose="02020603050405020304" pitchFamily="18" charset="0"/>
                <a:cs typeface="Times New Roman" panose="02020603050405020304" pitchFamily="18" charset="0"/>
              </a:rPr>
              <a:t>Queues follow a first-in-first-out (FIFO) principle, mimicking real-life waiting lines. They are used in managing tasks like printing jobs, handling website traffic, and processing music playlists in media players.</a:t>
            </a:r>
          </a:p>
          <a:p>
            <a:pPr marL="342900" indent="-342900" algn="just">
              <a:lnSpc>
                <a:spcPct val="150000"/>
              </a:lnSpc>
              <a:buFont typeface="Arial" panose="020B0604020202020204" pitchFamily="34" charset="0"/>
              <a:buChar char="•"/>
            </a:pPr>
            <a:r>
              <a:rPr lang="en-US" sz="2400" b="1" dirty="0">
                <a:latin typeface="Times New Roman" panose="02020603050405020304" pitchFamily="18" charset="0"/>
                <a:cs typeface="Times New Roman" panose="02020603050405020304" pitchFamily="18" charset="0"/>
              </a:rPr>
              <a:t>Stacks: </a:t>
            </a:r>
            <a:r>
              <a:rPr lang="en-US" sz="2400" dirty="0">
                <a:latin typeface="Times New Roman" panose="02020603050405020304" pitchFamily="18" charset="0"/>
                <a:cs typeface="Times New Roman" panose="02020603050405020304" pitchFamily="18" charset="0"/>
              </a:rPr>
              <a:t>Stacks function in a last-in-first-out (LIFO) manner. A classic example is the "undo" function in many software programs, which utilizes a stack to track the last performed actions and facilitate easy reversal.</a:t>
            </a:r>
          </a:p>
        </p:txBody>
      </p:sp>
      <p:grpSp>
        <p:nvGrpSpPr>
          <p:cNvPr id="4" name="Group 3"/>
          <p:cNvGrpSpPr/>
          <p:nvPr/>
        </p:nvGrpSpPr>
        <p:grpSpPr>
          <a:xfrm>
            <a:off x="8338785" y="53502"/>
            <a:ext cx="982638" cy="783280"/>
            <a:chOff x="8243249" y="53502"/>
            <a:chExt cx="982638" cy="783280"/>
          </a:xfrm>
        </p:grpSpPr>
        <p:sp>
          <p:nvSpPr>
            <p:cNvPr id="6" name="TextBox 5"/>
            <p:cNvSpPr txBox="1"/>
            <p:nvPr/>
          </p:nvSpPr>
          <p:spPr>
            <a:xfrm>
              <a:off x="8243249" y="529005"/>
              <a:ext cx="982638" cy="307777"/>
            </a:xfrm>
            <a:prstGeom prst="rect">
              <a:avLst/>
            </a:prstGeom>
            <a:noFill/>
          </p:spPr>
          <p:txBody>
            <a:bodyPr wrap="square" rtlCol="0">
              <a:spAutoFit/>
            </a:bodyPr>
            <a:lstStyle/>
            <a:p>
              <a:r>
                <a:rPr lang="en-US" sz="1400" b="1" dirty="0"/>
                <a:t>CSE 2103</a:t>
              </a:r>
            </a:p>
          </p:txBody>
        </p:sp>
        <p:pic>
          <p:nvPicPr>
            <p:cNvPr id="7" name="Picture 6"/>
            <p:cNvPicPr>
              <a:picLocks noChangeAspect="1"/>
            </p:cNvPicPr>
            <p:nvPr/>
          </p:nvPicPr>
          <p:blipFill rotWithShape="1">
            <a:blip r:embed="rId2"/>
            <a:srcRect l="20378" t="12438" r="20398" b="35343"/>
            <a:stretch/>
          </p:blipFill>
          <p:spPr>
            <a:xfrm>
              <a:off x="8366079" y="53502"/>
              <a:ext cx="600501" cy="529474"/>
            </a:xfrm>
            <a:prstGeom prst="rect">
              <a:avLst/>
            </a:prstGeom>
          </p:spPr>
        </p:pic>
      </p:grpSp>
    </p:spTree>
    <p:extLst>
      <p:ext uri="{BB962C8B-B14F-4D97-AF65-F5344CB8AC3E}">
        <p14:creationId xmlns:p14="http://schemas.microsoft.com/office/powerpoint/2010/main" val="268273429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93964" y="46239"/>
            <a:ext cx="8950036" cy="707886"/>
          </a:xfrm>
          <a:prstGeom prst="rect">
            <a:avLst/>
          </a:prstGeom>
          <a:noFill/>
        </p:spPr>
        <p:txBody>
          <a:bodyPr wrap="square" rtlCol="0">
            <a:spAutoFit/>
          </a:bodyPr>
          <a:lstStyle/>
          <a:p>
            <a:r>
              <a:rPr lang="en-US" sz="4000" b="1" dirty="0">
                <a:solidFill>
                  <a:srgbClr val="FF0000"/>
                </a:solidFill>
              </a:rPr>
              <a:t>Real life Applications of Data Structures</a:t>
            </a:r>
          </a:p>
        </p:txBody>
      </p:sp>
      <p:sp>
        <p:nvSpPr>
          <p:cNvPr id="2" name="Rectangle 1"/>
          <p:cNvSpPr/>
          <p:nvPr/>
        </p:nvSpPr>
        <p:spPr>
          <a:xfrm>
            <a:off x="0" y="754125"/>
            <a:ext cx="9144000" cy="5632311"/>
          </a:xfrm>
          <a:prstGeom prst="rect">
            <a:avLst/>
          </a:prstGeom>
        </p:spPr>
        <p:txBody>
          <a:bodyPr wrap="square">
            <a:spAutoFit/>
          </a:bodyPr>
          <a:lstStyle/>
          <a:p>
            <a:pPr marL="342900" indent="-342900" algn="just">
              <a:lnSpc>
                <a:spcPct val="150000"/>
              </a:lnSpc>
              <a:buFont typeface="Arial" panose="020B0604020202020204" pitchFamily="34" charset="0"/>
              <a:buChar char="•"/>
            </a:pPr>
            <a:r>
              <a:rPr lang="en-US" sz="2400" b="1" dirty="0">
                <a:latin typeface="Times New Roman" panose="02020603050405020304" pitchFamily="18" charset="0"/>
                <a:cs typeface="Times New Roman" panose="02020603050405020304" pitchFamily="18" charset="0"/>
              </a:rPr>
              <a:t>Trees:  </a:t>
            </a:r>
            <a:r>
              <a:rPr lang="en-US" sz="2400" dirty="0">
                <a:latin typeface="Times New Roman" panose="02020603050405020304" pitchFamily="18" charset="0"/>
                <a:cs typeface="Times New Roman" panose="02020603050405020304" pitchFamily="18" charset="0"/>
              </a:rPr>
              <a:t>Think of your family tree - a hierarchical structure that represents relationships. Similarly, computer trees organize data in a parent-child fashion.  They are used for efficient searching and indexing in databases, like the directory structure on your computer or the way DNS (Domain Name System) translates website addresses.</a:t>
            </a:r>
          </a:p>
          <a:p>
            <a:pPr marL="342900" indent="-342900" algn="just">
              <a:lnSpc>
                <a:spcPct val="150000"/>
              </a:lnSpc>
              <a:buFont typeface="Arial" panose="020B0604020202020204" pitchFamily="34" charset="0"/>
              <a:buChar char="•"/>
            </a:pPr>
            <a:r>
              <a:rPr lang="en-US" sz="2400" b="1" dirty="0">
                <a:latin typeface="Times New Roman" panose="02020603050405020304" pitchFamily="18" charset="0"/>
                <a:cs typeface="Times New Roman" panose="02020603050405020304" pitchFamily="18" charset="0"/>
              </a:rPr>
              <a:t>Graphs:  </a:t>
            </a:r>
            <a:r>
              <a:rPr lang="en-US" sz="2400" dirty="0">
                <a:latin typeface="Times New Roman" panose="02020603050405020304" pitchFamily="18" charset="0"/>
                <a:cs typeface="Times New Roman" panose="02020603050405020304" pitchFamily="18" charset="0"/>
              </a:rPr>
              <a:t>Social media platforms like Facebook can be visualized as graphs, where users are nodes and connections between them are edges. Graphs are also used in route planning applications (like GPS) to model road networks and find optimal paths.</a:t>
            </a:r>
            <a:endParaRPr lang="en-US" sz="2400" dirty="0"/>
          </a:p>
          <a:p>
            <a:pPr marL="342900" indent="-342900" algn="just">
              <a:lnSpc>
                <a:spcPct val="150000"/>
              </a:lnSpc>
              <a:buFont typeface="Arial" panose="020B0604020202020204" pitchFamily="34" charset="0"/>
              <a:buChar char="•"/>
            </a:pPr>
            <a:endParaRPr lang="en-US" sz="2400" dirty="0">
              <a:latin typeface="Times New Roman" panose="02020603050405020304" pitchFamily="18" charset="0"/>
              <a:cs typeface="Times New Roman" panose="02020603050405020304" pitchFamily="18" charset="0"/>
            </a:endParaRPr>
          </a:p>
        </p:txBody>
      </p:sp>
      <p:grpSp>
        <p:nvGrpSpPr>
          <p:cNvPr id="4" name="Group 3"/>
          <p:cNvGrpSpPr/>
          <p:nvPr/>
        </p:nvGrpSpPr>
        <p:grpSpPr>
          <a:xfrm>
            <a:off x="8338785" y="53502"/>
            <a:ext cx="982638" cy="783280"/>
            <a:chOff x="8243249" y="53502"/>
            <a:chExt cx="982638" cy="783280"/>
          </a:xfrm>
        </p:grpSpPr>
        <p:sp>
          <p:nvSpPr>
            <p:cNvPr id="6" name="TextBox 5"/>
            <p:cNvSpPr txBox="1"/>
            <p:nvPr/>
          </p:nvSpPr>
          <p:spPr>
            <a:xfrm>
              <a:off x="8243249" y="529005"/>
              <a:ext cx="982638" cy="307777"/>
            </a:xfrm>
            <a:prstGeom prst="rect">
              <a:avLst/>
            </a:prstGeom>
            <a:noFill/>
          </p:spPr>
          <p:txBody>
            <a:bodyPr wrap="square" rtlCol="0">
              <a:spAutoFit/>
            </a:bodyPr>
            <a:lstStyle/>
            <a:p>
              <a:r>
                <a:rPr lang="en-US" sz="1400" b="1" dirty="0"/>
                <a:t>CSE 2103</a:t>
              </a:r>
            </a:p>
          </p:txBody>
        </p:sp>
        <p:pic>
          <p:nvPicPr>
            <p:cNvPr id="7" name="Picture 6"/>
            <p:cNvPicPr>
              <a:picLocks noChangeAspect="1"/>
            </p:cNvPicPr>
            <p:nvPr/>
          </p:nvPicPr>
          <p:blipFill rotWithShape="1">
            <a:blip r:embed="rId2"/>
            <a:srcRect l="20378" t="12438" r="20398" b="35343"/>
            <a:stretch/>
          </p:blipFill>
          <p:spPr>
            <a:xfrm>
              <a:off x="8366079" y="53502"/>
              <a:ext cx="600501" cy="529474"/>
            </a:xfrm>
            <a:prstGeom prst="rect">
              <a:avLst/>
            </a:prstGeom>
          </p:spPr>
        </p:pic>
      </p:grpSp>
    </p:spTree>
    <p:extLst>
      <p:ext uri="{BB962C8B-B14F-4D97-AF65-F5344CB8AC3E}">
        <p14:creationId xmlns:p14="http://schemas.microsoft.com/office/powerpoint/2010/main" val="264245396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377" y="20113"/>
            <a:ext cx="3313216" cy="769441"/>
          </a:xfrm>
          <a:prstGeom prst="rect">
            <a:avLst/>
          </a:prstGeom>
          <a:noFill/>
        </p:spPr>
        <p:txBody>
          <a:bodyPr wrap="square" rtlCol="0">
            <a:spAutoFit/>
          </a:bodyPr>
          <a:lstStyle/>
          <a:p>
            <a:r>
              <a:rPr lang="en-US" sz="4400" b="1" dirty="0">
                <a:solidFill>
                  <a:srgbClr val="FF0000"/>
                </a:solidFill>
              </a:rPr>
              <a:t>Algorithms ?</a:t>
            </a:r>
          </a:p>
        </p:txBody>
      </p:sp>
      <p:sp>
        <p:nvSpPr>
          <p:cNvPr id="6" name="TextBox 5"/>
          <p:cNvSpPr txBox="1"/>
          <p:nvPr/>
        </p:nvSpPr>
        <p:spPr>
          <a:xfrm>
            <a:off x="78377" y="1082178"/>
            <a:ext cx="9065623" cy="1200329"/>
          </a:xfrm>
          <a:prstGeom prst="rect">
            <a:avLst/>
          </a:prstGeom>
          <a:noFill/>
        </p:spPr>
        <p:txBody>
          <a:bodyPr wrap="square" rtlCol="0">
            <a:spAutoFit/>
          </a:bodyPr>
          <a:lstStyle/>
          <a:p>
            <a:pPr algn="just"/>
            <a:r>
              <a:rPr lang="en-US" sz="3600" dirty="0"/>
              <a:t>An algorithm is a well-defined list of step for solving problem.</a:t>
            </a:r>
          </a:p>
        </p:txBody>
      </p:sp>
      <p:sp>
        <p:nvSpPr>
          <p:cNvPr id="7" name="TextBox 6"/>
          <p:cNvSpPr txBox="1"/>
          <p:nvPr/>
        </p:nvSpPr>
        <p:spPr>
          <a:xfrm>
            <a:off x="0" y="3077732"/>
            <a:ext cx="9065623" cy="1077218"/>
          </a:xfrm>
          <a:prstGeom prst="rect">
            <a:avLst/>
          </a:prstGeom>
          <a:noFill/>
        </p:spPr>
        <p:txBody>
          <a:bodyPr wrap="square" rtlCol="0">
            <a:spAutoFit/>
          </a:bodyPr>
          <a:lstStyle/>
          <a:p>
            <a:pPr algn="just"/>
            <a:r>
              <a:rPr lang="en-US" sz="3200" dirty="0"/>
              <a:t>The efficiency of an algorithm is obtained by measuring the </a:t>
            </a:r>
            <a:r>
              <a:rPr lang="en-US" sz="3200" dirty="0">
                <a:solidFill>
                  <a:srgbClr val="0000CC"/>
                </a:solidFill>
              </a:rPr>
              <a:t>TIME</a:t>
            </a:r>
            <a:r>
              <a:rPr lang="en-US" sz="3200" dirty="0"/>
              <a:t> and </a:t>
            </a:r>
            <a:r>
              <a:rPr lang="en-US" sz="3200" dirty="0">
                <a:solidFill>
                  <a:srgbClr val="0000CC"/>
                </a:solidFill>
              </a:rPr>
              <a:t>SPACE </a:t>
            </a:r>
            <a:r>
              <a:rPr lang="en-US" sz="3200" dirty="0"/>
              <a:t>it uses.  </a:t>
            </a:r>
          </a:p>
        </p:txBody>
      </p:sp>
      <p:grpSp>
        <p:nvGrpSpPr>
          <p:cNvPr id="10" name="Group 9"/>
          <p:cNvGrpSpPr/>
          <p:nvPr/>
        </p:nvGrpSpPr>
        <p:grpSpPr>
          <a:xfrm>
            <a:off x="8338785" y="53502"/>
            <a:ext cx="982638" cy="783280"/>
            <a:chOff x="8243249" y="53502"/>
            <a:chExt cx="982638" cy="783280"/>
          </a:xfrm>
        </p:grpSpPr>
        <p:sp>
          <p:nvSpPr>
            <p:cNvPr id="11" name="TextBox 10"/>
            <p:cNvSpPr txBox="1"/>
            <p:nvPr/>
          </p:nvSpPr>
          <p:spPr>
            <a:xfrm>
              <a:off x="8243249" y="529005"/>
              <a:ext cx="982638" cy="307777"/>
            </a:xfrm>
            <a:prstGeom prst="rect">
              <a:avLst/>
            </a:prstGeom>
            <a:noFill/>
          </p:spPr>
          <p:txBody>
            <a:bodyPr wrap="square" rtlCol="0">
              <a:spAutoFit/>
            </a:bodyPr>
            <a:lstStyle/>
            <a:p>
              <a:r>
                <a:rPr lang="en-US" sz="1400" b="1" dirty="0"/>
                <a:t>CSE 2103</a:t>
              </a:r>
            </a:p>
          </p:txBody>
        </p:sp>
        <p:pic>
          <p:nvPicPr>
            <p:cNvPr id="12" name="Picture 11"/>
            <p:cNvPicPr>
              <a:picLocks noChangeAspect="1"/>
            </p:cNvPicPr>
            <p:nvPr/>
          </p:nvPicPr>
          <p:blipFill rotWithShape="1">
            <a:blip r:embed="rId2"/>
            <a:srcRect l="20378" t="12438" r="20398" b="35343"/>
            <a:stretch/>
          </p:blipFill>
          <p:spPr>
            <a:xfrm>
              <a:off x="8366079" y="53502"/>
              <a:ext cx="600501" cy="529474"/>
            </a:xfrm>
            <a:prstGeom prst="rect">
              <a:avLst/>
            </a:prstGeom>
          </p:spPr>
        </p:pic>
      </p:grpSp>
    </p:spTree>
    <p:extLst>
      <p:ext uri="{BB962C8B-B14F-4D97-AF65-F5344CB8AC3E}">
        <p14:creationId xmlns:p14="http://schemas.microsoft.com/office/powerpoint/2010/main" val="1285454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1000"/>
                                        <p:tgtEl>
                                          <p:spTgt spid="7"/>
                                        </p:tgtEl>
                                      </p:cBhvr>
                                    </p:animEffect>
                                    <p:anim calcmode="lin" valueType="num">
                                      <p:cBhvr>
                                        <p:cTn id="15" dur="1000" fill="hold"/>
                                        <p:tgtEl>
                                          <p:spTgt spid="7"/>
                                        </p:tgtEl>
                                        <p:attrNameLst>
                                          <p:attrName>ppt_x</p:attrName>
                                        </p:attrNameLst>
                                      </p:cBhvr>
                                      <p:tavLst>
                                        <p:tav tm="0">
                                          <p:val>
                                            <p:strVal val="#ppt_x"/>
                                          </p:val>
                                        </p:tav>
                                        <p:tav tm="100000">
                                          <p:val>
                                            <p:strVal val="#ppt_x"/>
                                          </p:val>
                                        </p:tav>
                                      </p:tavLst>
                                    </p:anim>
                                    <p:anim calcmode="lin" valueType="num">
                                      <p:cBhvr>
                                        <p:cTn id="16"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531628" y="3109255"/>
            <a:ext cx="6592187" cy="830997"/>
          </a:xfrm>
          <a:prstGeom prst="rect">
            <a:avLst/>
          </a:prstGeom>
        </p:spPr>
        <p:txBody>
          <a:bodyPr wrap="square">
            <a:spAutoFit/>
          </a:bodyPr>
          <a:lstStyle/>
          <a:p>
            <a:pPr marL="112713" lvl="2"/>
            <a:r>
              <a:rPr lang="en-US" sz="4800" b="1" dirty="0">
                <a:solidFill>
                  <a:srgbClr val="C00000"/>
                </a:solidFill>
              </a:rPr>
              <a:t>Contact me through</a:t>
            </a:r>
            <a:endParaRPr lang="en-US" sz="4000" b="1" dirty="0">
              <a:solidFill>
                <a:srgbClr val="002060"/>
              </a:solidFill>
            </a:endParaRPr>
          </a:p>
        </p:txBody>
      </p:sp>
      <p:sp>
        <p:nvSpPr>
          <p:cNvPr id="2" name="TextBox 1"/>
          <p:cNvSpPr txBox="1"/>
          <p:nvPr/>
        </p:nvSpPr>
        <p:spPr>
          <a:xfrm>
            <a:off x="5267851" y="6449266"/>
            <a:ext cx="4379495" cy="523220"/>
          </a:xfrm>
          <a:prstGeom prst="rect">
            <a:avLst/>
          </a:prstGeom>
          <a:noFill/>
        </p:spPr>
        <p:txBody>
          <a:bodyPr wrap="square" rtlCol="0">
            <a:spAutoFit/>
          </a:bodyPr>
          <a:lstStyle/>
          <a:p>
            <a:r>
              <a:rPr lang="en-US" sz="2800" b="1" dirty="0">
                <a:solidFill>
                  <a:srgbClr val="0000CC"/>
                </a:solidFill>
              </a:rPr>
              <a:t>DR. MD. GOLAM RASHED</a:t>
            </a:r>
          </a:p>
        </p:txBody>
      </p:sp>
      <p:sp>
        <p:nvSpPr>
          <p:cNvPr id="3" name="TextBox 2"/>
          <p:cNvSpPr txBox="1"/>
          <p:nvPr/>
        </p:nvSpPr>
        <p:spPr>
          <a:xfrm>
            <a:off x="106326" y="3940252"/>
            <a:ext cx="8408129" cy="1754326"/>
          </a:xfrm>
          <a:prstGeom prst="rect">
            <a:avLst/>
          </a:prstGeom>
          <a:noFill/>
        </p:spPr>
        <p:txBody>
          <a:bodyPr wrap="square" rtlCol="0">
            <a:spAutoFit/>
          </a:bodyPr>
          <a:lstStyle/>
          <a:p>
            <a:pPr marL="358775" indent="-358775">
              <a:buFont typeface="Wingdings" charset="2"/>
              <a:buChar char="Ø"/>
            </a:pPr>
            <a:r>
              <a:rPr lang="en-US" sz="3600" dirty="0"/>
              <a:t>Mobile: </a:t>
            </a:r>
            <a:r>
              <a:rPr lang="en-US" sz="3600" b="1" dirty="0"/>
              <a:t>+88-01717-515008</a:t>
            </a:r>
          </a:p>
          <a:p>
            <a:pPr marL="358775" indent="-358775">
              <a:buFont typeface="Wingdings" charset="2"/>
              <a:buChar char="Ø"/>
            </a:pPr>
            <a:r>
              <a:rPr lang="en-US" sz="3600" dirty="0"/>
              <a:t>Email: </a:t>
            </a:r>
            <a:r>
              <a:rPr lang="en-US" sz="3600" b="1" dirty="0" err="1">
                <a:solidFill>
                  <a:srgbClr val="7030A0"/>
                </a:solidFill>
              </a:rPr>
              <a:t>golamrashed@ru.ac.bd</a:t>
            </a:r>
            <a:endParaRPr lang="bn-IN" sz="3600" b="1" dirty="0">
              <a:solidFill>
                <a:srgbClr val="7030A0"/>
              </a:solidFill>
            </a:endParaRPr>
          </a:p>
          <a:p>
            <a:pPr lvl="1"/>
            <a:r>
              <a:rPr lang="bn-IN" sz="3600" b="1" dirty="0">
                <a:solidFill>
                  <a:srgbClr val="7030A0"/>
                </a:solidFill>
              </a:rPr>
              <a:t>  </a:t>
            </a:r>
            <a:r>
              <a:rPr lang="en-US" sz="3600" b="1" dirty="0" err="1">
                <a:solidFill>
                  <a:srgbClr val="7030A0"/>
                </a:solidFill>
              </a:rPr>
              <a:t>golamrashed.ru@gmail.com</a:t>
            </a:r>
            <a:endParaRPr lang="en-US" sz="3600" b="1" dirty="0">
              <a:solidFill>
                <a:srgbClr val="7030A0"/>
              </a:solidFill>
            </a:endParaRPr>
          </a:p>
        </p:txBody>
      </p:sp>
      <p:sp>
        <p:nvSpPr>
          <p:cNvPr id="4" name="TextBox 3"/>
          <p:cNvSpPr txBox="1"/>
          <p:nvPr/>
        </p:nvSpPr>
        <p:spPr>
          <a:xfrm>
            <a:off x="-212651" y="133140"/>
            <a:ext cx="7719237" cy="2585323"/>
          </a:xfrm>
          <a:prstGeom prst="rect">
            <a:avLst/>
          </a:prstGeom>
          <a:noFill/>
        </p:spPr>
        <p:txBody>
          <a:bodyPr wrap="square" rtlCol="0">
            <a:spAutoFit/>
          </a:bodyPr>
          <a:lstStyle/>
          <a:p>
            <a:pPr marL="0" lvl="2" algn="ctr"/>
            <a:r>
              <a:rPr lang="en-US" sz="4800" b="1" dirty="0">
                <a:solidFill>
                  <a:srgbClr val="C00000"/>
                </a:solidFill>
              </a:rPr>
              <a:t>More details about me</a:t>
            </a:r>
          </a:p>
          <a:p>
            <a:pPr marL="0" lvl="2" algn="ctr"/>
            <a:r>
              <a:rPr lang="en-US" sz="4800" b="1" dirty="0">
                <a:solidFill>
                  <a:srgbClr val="C00000"/>
                </a:solidFill>
              </a:rPr>
              <a:t>@</a:t>
            </a:r>
          </a:p>
          <a:p>
            <a:pPr marL="0" lvl="2" algn="ctr"/>
            <a:r>
              <a:rPr lang="en-US" sz="4800" b="1" dirty="0">
                <a:solidFill>
                  <a:srgbClr val="0000CC"/>
                </a:solidFill>
              </a:rPr>
              <a:t>http://</a:t>
            </a:r>
            <a:r>
              <a:rPr lang="en-US" sz="4800" b="1" dirty="0" err="1">
                <a:solidFill>
                  <a:srgbClr val="0000CC"/>
                </a:solidFill>
              </a:rPr>
              <a:t>www.ru.ac.bd</a:t>
            </a:r>
            <a:r>
              <a:rPr lang="en-US" sz="4800" b="1" dirty="0">
                <a:solidFill>
                  <a:srgbClr val="0000CC"/>
                </a:solidFill>
              </a:rPr>
              <a:t>/ice</a:t>
            </a:r>
            <a:endParaRPr lang="en-US" sz="4000" b="1" dirty="0">
              <a:solidFill>
                <a:srgbClr val="0000CC"/>
              </a:solidFill>
            </a:endParaRPr>
          </a:p>
          <a:p>
            <a:endParaRPr lang="en-US" dirty="0"/>
          </a:p>
        </p:txBody>
      </p:sp>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t="17357" b="20024"/>
          <a:stretch/>
        </p:blipFill>
        <p:spPr>
          <a:xfrm flipH="1">
            <a:off x="5414434" y="997323"/>
            <a:ext cx="3963326" cy="5617029"/>
          </a:xfrm>
          <a:prstGeom prst="rect">
            <a:avLst/>
          </a:prstGeom>
        </p:spPr>
      </p:pic>
    </p:spTree>
    <p:extLst>
      <p:ext uri="{BB962C8B-B14F-4D97-AF65-F5344CB8AC3E}">
        <p14:creationId xmlns:p14="http://schemas.microsoft.com/office/powerpoint/2010/main" val="650668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3"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
                                        <p:tgtEl>
                                          <p:spTgt spid="9"/>
                                        </p:tgtEl>
                                      </p:cBhvr>
                                    </p:animEffect>
                                    <p:anim calcmode="lin" valueType="num">
                                      <p:cBhvr>
                                        <p:cTn id="8" dur="400" fill="hold"/>
                                        <p:tgtEl>
                                          <p:spTgt spid="9"/>
                                        </p:tgtEl>
                                        <p:attrNameLst>
                                          <p:attrName>ppt_x</p:attrName>
                                        </p:attrNameLst>
                                      </p:cBhvr>
                                      <p:tavLst>
                                        <p:tav tm="0">
                                          <p:val>
                                            <p:strVal val="#ppt_x"/>
                                          </p:val>
                                        </p:tav>
                                        <p:tav tm="100000">
                                          <p:val>
                                            <p:strVal val="#ppt_x"/>
                                          </p:val>
                                        </p:tav>
                                      </p:tavLst>
                                    </p:anim>
                                    <p:anim calcmode="lin" valueType="num">
                                      <p:cBhvr>
                                        <p:cTn id="9" dur="400" fill="hold"/>
                                        <p:tgtEl>
                                          <p:spTgt spid="9"/>
                                        </p:tgtEl>
                                        <p:attrNameLst>
                                          <p:attrName>ppt_y</p:attrName>
                                        </p:attrNameLst>
                                      </p:cBhvr>
                                      <p:tavLst>
                                        <p:tav tm="0">
                                          <p:val>
                                            <p:strVal val="#ppt_y+0.31"/>
                                          </p:val>
                                        </p:tav>
                                        <p:tav tm="100000">
                                          <p:val>
                                            <p:strVal val="#ppt_y+0.31"/>
                                          </p:val>
                                        </p:tav>
                                      </p:tavLst>
                                    </p:anim>
                                    <p:anim calcmode="lin" valueType="num">
                                      <p:cBhvr>
                                        <p:cTn id="10" dur="600" decel="50000" fill="hold">
                                          <p:stCondLst>
                                            <p:cond delay="400"/>
                                          </p:stCondLst>
                                        </p:cTn>
                                        <p:tgtEl>
                                          <p:spTgt spid="9"/>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11" dur="600" decel="50000" fill="hold">
                                          <p:stCondLst>
                                            <p:cond delay="400"/>
                                          </p:stCondLst>
                                        </p:cTn>
                                        <p:tgtEl>
                                          <p:spTgt spid="9"/>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par>
                                <p:cTn id="12" presetID="43" presetClass="entr" presetSubtype="0" fill="hold" grpId="0" nodeType="with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100"/>
                                        <p:tgtEl>
                                          <p:spTgt spid="3"/>
                                        </p:tgtEl>
                                      </p:cBhvr>
                                    </p:animEffect>
                                    <p:anim calcmode="lin" valueType="num">
                                      <p:cBhvr>
                                        <p:cTn id="15" dur="400" fill="hold"/>
                                        <p:tgtEl>
                                          <p:spTgt spid="3"/>
                                        </p:tgtEl>
                                        <p:attrNameLst>
                                          <p:attrName>ppt_x</p:attrName>
                                        </p:attrNameLst>
                                      </p:cBhvr>
                                      <p:tavLst>
                                        <p:tav tm="0">
                                          <p:val>
                                            <p:strVal val="#ppt_x"/>
                                          </p:val>
                                        </p:tav>
                                        <p:tav tm="100000">
                                          <p:val>
                                            <p:strVal val="#ppt_x"/>
                                          </p:val>
                                        </p:tav>
                                      </p:tavLst>
                                    </p:anim>
                                    <p:anim calcmode="lin" valueType="num">
                                      <p:cBhvr>
                                        <p:cTn id="16" dur="400" fill="hold"/>
                                        <p:tgtEl>
                                          <p:spTgt spid="3"/>
                                        </p:tgtEl>
                                        <p:attrNameLst>
                                          <p:attrName>ppt_y</p:attrName>
                                        </p:attrNameLst>
                                      </p:cBhvr>
                                      <p:tavLst>
                                        <p:tav tm="0">
                                          <p:val>
                                            <p:strVal val="#ppt_y+0.31"/>
                                          </p:val>
                                        </p:tav>
                                        <p:tav tm="100000">
                                          <p:val>
                                            <p:strVal val="#ppt_y+0.31"/>
                                          </p:val>
                                        </p:tav>
                                      </p:tavLst>
                                    </p:anim>
                                    <p:anim calcmode="lin" valueType="num">
                                      <p:cBhvr>
                                        <p:cTn id="17" dur="600" decel="50000" fill="hold">
                                          <p:stCondLst>
                                            <p:cond delay="400"/>
                                          </p:stCondLst>
                                        </p:cTn>
                                        <p:tgtEl>
                                          <p:spTgt spid="3"/>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18" dur="600" decel="50000" fill="hold">
                                          <p:stCondLst>
                                            <p:cond delay="400"/>
                                          </p:stCondLst>
                                        </p:cTn>
                                        <p:tgtEl>
                                          <p:spTgt spid="3"/>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3"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377" y="20113"/>
            <a:ext cx="5329646" cy="584775"/>
          </a:xfrm>
          <a:prstGeom prst="rect">
            <a:avLst/>
          </a:prstGeom>
          <a:noFill/>
        </p:spPr>
        <p:txBody>
          <a:bodyPr wrap="square" rtlCol="0">
            <a:spAutoFit/>
          </a:bodyPr>
          <a:lstStyle/>
          <a:p>
            <a:r>
              <a:rPr lang="en-US" sz="3200" b="1" dirty="0">
                <a:solidFill>
                  <a:srgbClr val="FF0000"/>
                </a:solidFill>
              </a:rPr>
              <a:t>Algorithms Notation</a:t>
            </a:r>
          </a:p>
        </p:txBody>
      </p:sp>
      <p:sp>
        <p:nvSpPr>
          <p:cNvPr id="7" name="TextBox 6"/>
          <p:cNvSpPr txBox="1"/>
          <p:nvPr/>
        </p:nvSpPr>
        <p:spPr>
          <a:xfrm>
            <a:off x="78377" y="993520"/>
            <a:ext cx="8929147" cy="5847755"/>
          </a:xfrm>
          <a:prstGeom prst="rect">
            <a:avLst/>
          </a:prstGeom>
          <a:noFill/>
          <a:ln>
            <a:solidFill>
              <a:srgbClr val="FF0000"/>
            </a:solidFill>
          </a:ln>
        </p:spPr>
        <p:txBody>
          <a:bodyPr wrap="square" rtlCol="0">
            <a:spAutoFit/>
          </a:bodyPr>
          <a:lstStyle/>
          <a:p>
            <a:pPr algn="just"/>
            <a:r>
              <a:rPr lang="en-US" sz="2200" dirty="0"/>
              <a:t>(Largest Element in Array) A nonempty array </a:t>
            </a:r>
            <a:r>
              <a:rPr lang="en-US" sz="2200" b="1" dirty="0"/>
              <a:t>DATA</a:t>
            </a:r>
            <a:r>
              <a:rPr lang="en-US" sz="2200" dirty="0"/>
              <a:t> with </a:t>
            </a:r>
            <a:r>
              <a:rPr lang="en-US" sz="2200" b="1" dirty="0"/>
              <a:t>N</a:t>
            </a:r>
            <a:r>
              <a:rPr lang="en-US" sz="2200" dirty="0"/>
              <a:t> numerical values is given. This algorithm finds the location </a:t>
            </a:r>
            <a:r>
              <a:rPr lang="en-US" sz="2200" b="1" dirty="0"/>
              <a:t>LOC </a:t>
            </a:r>
            <a:r>
              <a:rPr lang="en-US" sz="2200" dirty="0"/>
              <a:t>and the value </a:t>
            </a:r>
            <a:r>
              <a:rPr lang="en-US" sz="2200" b="1" dirty="0"/>
              <a:t>MAX</a:t>
            </a:r>
            <a:r>
              <a:rPr lang="en-US" sz="2200" dirty="0"/>
              <a:t> of the largest element of </a:t>
            </a:r>
            <a:r>
              <a:rPr lang="en-US" sz="2200" b="1" dirty="0"/>
              <a:t>DATA</a:t>
            </a:r>
            <a:r>
              <a:rPr lang="en-US" sz="2200" dirty="0"/>
              <a:t>. The variable </a:t>
            </a:r>
            <a:r>
              <a:rPr lang="en-US" sz="2200" b="1" dirty="0"/>
              <a:t>K</a:t>
            </a:r>
            <a:r>
              <a:rPr lang="en-US" sz="2200" dirty="0"/>
              <a:t> is used as  counter.</a:t>
            </a:r>
          </a:p>
          <a:p>
            <a:pPr marL="285750" indent="-285750" algn="just">
              <a:lnSpc>
                <a:spcPct val="200000"/>
              </a:lnSpc>
              <a:buFont typeface="Arial" charset="0"/>
              <a:buChar char="•"/>
            </a:pPr>
            <a:r>
              <a:rPr lang="en-US" sz="2200" b="1" dirty="0">
                <a:effectLst>
                  <a:outerShdw blurRad="38100" dist="38100" dir="2700000" algn="tl">
                    <a:srgbClr val="000000">
                      <a:alpha val="43137"/>
                    </a:srgbClr>
                  </a:outerShdw>
                </a:effectLst>
              </a:rPr>
              <a:t>Step 1.   [Initialize] Set K:=1, LOC:=1 and MAX := DATA[1].</a:t>
            </a:r>
          </a:p>
          <a:p>
            <a:pPr marL="285750" indent="-285750" algn="just">
              <a:lnSpc>
                <a:spcPct val="200000"/>
              </a:lnSpc>
              <a:buFont typeface="Arial" charset="0"/>
              <a:buChar char="•"/>
            </a:pPr>
            <a:r>
              <a:rPr lang="en-US" sz="2200" b="1" dirty="0">
                <a:effectLst>
                  <a:outerShdw blurRad="38100" dist="38100" dir="2700000" algn="tl">
                    <a:srgbClr val="000000">
                      <a:alpha val="43137"/>
                    </a:srgbClr>
                  </a:outerShdw>
                </a:effectLst>
              </a:rPr>
              <a:t>Step 2.   [Increment counter.] Set K:=K+1.</a:t>
            </a:r>
          </a:p>
          <a:p>
            <a:pPr marL="285750" indent="-285750" algn="just">
              <a:lnSpc>
                <a:spcPct val="200000"/>
              </a:lnSpc>
              <a:buFont typeface="Arial" charset="0"/>
              <a:buChar char="•"/>
            </a:pPr>
            <a:r>
              <a:rPr lang="en-US" sz="2200" b="1" dirty="0">
                <a:effectLst>
                  <a:outerShdw blurRad="38100" dist="38100" dir="2700000" algn="tl">
                    <a:srgbClr val="000000">
                      <a:alpha val="43137"/>
                    </a:srgbClr>
                  </a:outerShdw>
                </a:effectLst>
              </a:rPr>
              <a:t>Step 3.   [Test counter.] If K&gt;N, then:</a:t>
            </a:r>
          </a:p>
          <a:p>
            <a:pPr lvl="3" algn="just">
              <a:lnSpc>
                <a:spcPct val="200000"/>
              </a:lnSpc>
            </a:pPr>
            <a:r>
              <a:rPr lang="en-US" sz="2200" b="1" dirty="0">
                <a:solidFill>
                  <a:srgbClr val="00B050"/>
                </a:solidFill>
                <a:effectLst>
                  <a:outerShdw blurRad="38100" dist="38100" dir="2700000" algn="tl">
                    <a:srgbClr val="000000">
                      <a:alpha val="43137"/>
                    </a:srgbClr>
                  </a:outerShdw>
                </a:effectLst>
              </a:rPr>
              <a:t>Write</a:t>
            </a:r>
            <a:r>
              <a:rPr lang="en-US" sz="2200" b="1" dirty="0">
                <a:effectLst>
                  <a:outerShdw blurRad="38100" dist="38100" dir="2700000" algn="tl">
                    <a:srgbClr val="000000">
                      <a:alpha val="43137"/>
                    </a:srgbClr>
                  </a:outerShdw>
                </a:effectLst>
              </a:rPr>
              <a:t>: LOC, MAX, and Exit.</a:t>
            </a:r>
          </a:p>
          <a:p>
            <a:pPr marL="285750" indent="-285750" algn="just">
              <a:lnSpc>
                <a:spcPct val="200000"/>
              </a:lnSpc>
              <a:buFont typeface="Arial" charset="0"/>
              <a:buChar char="•"/>
            </a:pPr>
            <a:r>
              <a:rPr lang="en-US" sz="2200" b="1" dirty="0">
                <a:effectLst>
                  <a:outerShdw blurRad="38100" dist="38100" dir="2700000" algn="tl">
                    <a:srgbClr val="000000">
                      <a:alpha val="43137"/>
                    </a:srgbClr>
                  </a:outerShdw>
                </a:effectLst>
              </a:rPr>
              <a:t>Step 4. [Compare and update.] If MAX&lt;DATA[K], then: </a:t>
            </a:r>
          </a:p>
          <a:p>
            <a:pPr algn="just">
              <a:lnSpc>
                <a:spcPct val="200000"/>
              </a:lnSpc>
            </a:pPr>
            <a:r>
              <a:rPr lang="en-US" sz="2200" b="1" dirty="0">
                <a:effectLst>
                  <a:outerShdw blurRad="38100" dist="38100" dir="2700000" algn="tl">
                    <a:srgbClr val="000000">
                      <a:alpha val="43137"/>
                    </a:srgbClr>
                  </a:outerShdw>
                </a:effectLst>
              </a:rPr>
              <a:t>	        Set LOC:=K and MAX := DATA[K].</a:t>
            </a:r>
          </a:p>
          <a:p>
            <a:pPr marL="285750" indent="-285750" algn="just">
              <a:lnSpc>
                <a:spcPct val="200000"/>
              </a:lnSpc>
              <a:buFont typeface="Arial" charset="0"/>
              <a:buChar char="•"/>
            </a:pPr>
            <a:r>
              <a:rPr lang="en-US" sz="2200" b="1" dirty="0">
                <a:effectLst>
                  <a:outerShdw blurRad="38100" dist="38100" dir="2700000" algn="tl">
                    <a:srgbClr val="000000">
                      <a:alpha val="43137"/>
                    </a:srgbClr>
                  </a:outerShdw>
                </a:effectLst>
              </a:rPr>
              <a:t>Step 5. [Repeat loop.] Go to Step 2.</a:t>
            </a:r>
          </a:p>
        </p:txBody>
      </p:sp>
      <p:grpSp>
        <p:nvGrpSpPr>
          <p:cNvPr id="10" name="Group 9"/>
          <p:cNvGrpSpPr/>
          <p:nvPr/>
        </p:nvGrpSpPr>
        <p:grpSpPr>
          <a:xfrm>
            <a:off x="8338785" y="53502"/>
            <a:ext cx="982638" cy="783280"/>
            <a:chOff x="8243249" y="53502"/>
            <a:chExt cx="982638" cy="783280"/>
          </a:xfrm>
        </p:grpSpPr>
        <p:sp>
          <p:nvSpPr>
            <p:cNvPr id="11" name="TextBox 10"/>
            <p:cNvSpPr txBox="1"/>
            <p:nvPr/>
          </p:nvSpPr>
          <p:spPr>
            <a:xfrm>
              <a:off x="8243249" y="529005"/>
              <a:ext cx="982638" cy="307777"/>
            </a:xfrm>
            <a:prstGeom prst="rect">
              <a:avLst/>
            </a:prstGeom>
            <a:noFill/>
          </p:spPr>
          <p:txBody>
            <a:bodyPr wrap="square" rtlCol="0">
              <a:spAutoFit/>
            </a:bodyPr>
            <a:lstStyle/>
            <a:p>
              <a:r>
                <a:rPr lang="en-US" sz="1400" b="1" dirty="0"/>
                <a:t>CSE 2103</a:t>
              </a:r>
            </a:p>
          </p:txBody>
        </p:sp>
        <p:pic>
          <p:nvPicPr>
            <p:cNvPr id="12" name="Picture 11"/>
            <p:cNvPicPr>
              <a:picLocks noChangeAspect="1"/>
            </p:cNvPicPr>
            <p:nvPr/>
          </p:nvPicPr>
          <p:blipFill rotWithShape="1">
            <a:blip r:embed="rId2"/>
            <a:srcRect l="20378" t="12438" r="20398" b="35343"/>
            <a:stretch/>
          </p:blipFill>
          <p:spPr>
            <a:xfrm>
              <a:off x="8366079" y="53502"/>
              <a:ext cx="600501" cy="529474"/>
            </a:xfrm>
            <a:prstGeom prst="rect">
              <a:avLst/>
            </a:prstGeom>
          </p:spPr>
        </p:pic>
      </p:grpSp>
    </p:spTree>
    <p:extLst>
      <p:ext uri="{BB962C8B-B14F-4D97-AF65-F5344CB8AC3E}">
        <p14:creationId xmlns:p14="http://schemas.microsoft.com/office/powerpoint/2010/main" val="44439422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377" y="20113"/>
            <a:ext cx="5329646" cy="523220"/>
          </a:xfrm>
          <a:prstGeom prst="rect">
            <a:avLst/>
          </a:prstGeom>
          <a:noFill/>
        </p:spPr>
        <p:txBody>
          <a:bodyPr wrap="square" rtlCol="0">
            <a:spAutoFit/>
          </a:bodyPr>
          <a:lstStyle/>
          <a:p>
            <a:r>
              <a:rPr lang="en-US" sz="2800" dirty="0">
                <a:solidFill>
                  <a:srgbClr val="FF0000"/>
                </a:solidFill>
              </a:rPr>
              <a:t>Algorithms Notation</a:t>
            </a:r>
          </a:p>
        </p:txBody>
      </p:sp>
      <p:sp>
        <p:nvSpPr>
          <p:cNvPr id="6" name="TextBox 5"/>
          <p:cNvSpPr txBox="1"/>
          <p:nvPr/>
        </p:nvSpPr>
        <p:spPr>
          <a:xfrm>
            <a:off x="78377" y="621711"/>
            <a:ext cx="8929147" cy="3170099"/>
          </a:xfrm>
          <a:prstGeom prst="rect">
            <a:avLst/>
          </a:prstGeom>
          <a:noFill/>
          <a:ln>
            <a:solidFill>
              <a:srgbClr val="FF0000"/>
            </a:solidFill>
          </a:ln>
        </p:spPr>
        <p:txBody>
          <a:bodyPr wrap="square" rtlCol="0">
            <a:spAutoFit/>
          </a:bodyPr>
          <a:lstStyle/>
          <a:p>
            <a:pPr algn="just"/>
            <a:r>
              <a:rPr lang="en-US" sz="2000" dirty="0"/>
              <a:t>(Largest Element in Array) A nonempty array </a:t>
            </a:r>
            <a:r>
              <a:rPr lang="en-US" sz="2000" b="1" dirty="0"/>
              <a:t>DATA</a:t>
            </a:r>
            <a:r>
              <a:rPr lang="en-US" sz="2000" dirty="0"/>
              <a:t> with </a:t>
            </a:r>
            <a:r>
              <a:rPr lang="en-US" sz="2000" b="1" dirty="0"/>
              <a:t>N</a:t>
            </a:r>
            <a:r>
              <a:rPr lang="en-US" sz="2000" dirty="0"/>
              <a:t> numerical values is given. This algorithm finds the location </a:t>
            </a:r>
            <a:r>
              <a:rPr lang="en-US" sz="2000" b="1" dirty="0"/>
              <a:t>LOC </a:t>
            </a:r>
            <a:r>
              <a:rPr lang="en-US" sz="2000" dirty="0"/>
              <a:t>and the value </a:t>
            </a:r>
            <a:r>
              <a:rPr lang="en-US" sz="2000" b="1" dirty="0"/>
              <a:t>MAX</a:t>
            </a:r>
            <a:r>
              <a:rPr lang="en-US" sz="2000" dirty="0"/>
              <a:t> of the largest element of </a:t>
            </a:r>
            <a:r>
              <a:rPr lang="en-US" sz="2000" b="1" dirty="0"/>
              <a:t>DATA</a:t>
            </a:r>
            <a:r>
              <a:rPr lang="en-US" sz="2000" dirty="0"/>
              <a:t>. The variable </a:t>
            </a:r>
            <a:r>
              <a:rPr lang="en-US" sz="2000" b="1" dirty="0"/>
              <a:t>K</a:t>
            </a:r>
            <a:r>
              <a:rPr lang="en-US" sz="2000" dirty="0"/>
              <a:t> is used as  counter.</a:t>
            </a:r>
          </a:p>
          <a:p>
            <a:pPr marL="285750" indent="-285750" algn="just">
              <a:buFont typeface="Arial" charset="0"/>
              <a:buChar char="•"/>
            </a:pPr>
            <a:r>
              <a:rPr lang="en-US" sz="2000" dirty="0"/>
              <a:t>Step 1.   [Initialize] Set K:=1, LOC:=1 and MAX := DATA[1].</a:t>
            </a:r>
          </a:p>
          <a:p>
            <a:pPr marL="285750" indent="-285750" algn="just">
              <a:buFont typeface="Arial" charset="0"/>
              <a:buChar char="•"/>
            </a:pPr>
            <a:r>
              <a:rPr lang="en-US" sz="2000" dirty="0"/>
              <a:t>Step 2.   [Increment counter.] Set K:=K+1.</a:t>
            </a:r>
          </a:p>
          <a:p>
            <a:pPr marL="285750" indent="-285750" algn="just">
              <a:buFont typeface="Arial" charset="0"/>
              <a:buChar char="•"/>
            </a:pPr>
            <a:r>
              <a:rPr lang="en-US" sz="2000" dirty="0"/>
              <a:t>Step 3.   [Test counter.] If K&gt;N, then:</a:t>
            </a:r>
          </a:p>
          <a:p>
            <a:pPr lvl="3" algn="just"/>
            <a:r>
              <a:rPr lang="en-US" sz="2000" b="1" dirty="0">
                <a:solidFill>
                  <a:srgbClr val="00B050"/>
                </a:solidFill>
              </a:rPr>
              <a:t>Write</a:t>
            </a:r>
            <a:r>
              <a:rPr lang="en-US" sz="2000" dirty="0"/>
              <a:t>: LOC, MAX, and Exit.</a:t>
            </a:r>
          </a:p>
          <a:p>
            <a:pPr marL="285750" indent="-285750" algn="just">
              <a:buFont typeface="Arial" charset="0"/>
              <a:buChar char="•"/>
            </a:pPr>
            <a:r>
              <a:rPr lang="en-US" sz="2000" dirty="0"/>
              <a:t>Step 4. [Compare and update.] If MAX&lt;DATA[K], then: </a:t>
            </a:r>
          </a:p>
          <a:p>
            <a:pPr algn="just"/>
            <a:r>
              <a:rPr lang="en-US" sz="2000" dirty="0"/>
              <a:t>	        Set LOC:=K and MAX := DATA[K].</a:t>
            </a:r>
          </a:p>
          <a:p>
            <a:pPr marL="285750" indent="-285750" algn="just">
              <a:buFont typeface="Arial" charset="0"/>
              <a:buChar char="•"/>
            </a:pPr>
            <a:r>
              <a:rPr lang="en-US" sz="2000" dirty="0"/>
              <a:t>Step5. [Repeat loop.] Go to Step 2.</a:t>
            </a:r>
          </a:p>
        </p:txBody>
      </p:sp>
      <p:sp>
        <p:nvSpPr>
          <p:cNvPr id="7" name="TextBox 6"/>
          <p:cNvSpPr txBox="1"/>
          <p:nvPr/>
        </p:nvSpPr>
        <p:spPr>
          <a:xfrm>
            <a:off x="1" y="3958046"/>
            <a:ext cx="9144000" cy="2554545"/>
          </a:xfrm>
          <a:prstGeom prst="rect">
            <a:avLst/>
          </a:prstGeom>
          <a:noFill/>
        </p:spPr>
        <p:txBody>
          <a:bodyPr wrap="square" rtlCol="0">
            <a:spAutoFit/>
          </a:bodyPr>
          <a:lstStyle/>
          <a:p>
            <a:pPr marL="285750" indent="-285750">
              <a:buFont typeface="Wingdings" charset="2"/>
              <a:buChar char="ü"/>
            </a:pPr>
            <a:r>
              <a:rPr lang="en-US" sz="2000" dirty="0">
                <a:solidFill>
                  <a:srgbClr val="0000CC"/>
                </a:solidFill>
              </a:rPr>
              <a:t>The Steps of the algorithm are executed one after the other, beginning with </a:t>
            </a:r>
            <a:r>
              <a:rPr lang="en-US" sz="2000" b="1" dirty="0">
                <a:solidFill>
                  <a:srgbClr val="FF0000"/>
                </a:solidFill>
              </a:rPr>
              <a:t>Step 1</a:t>
            </a:r>
          </a:p>
          <a:p>
            <a:pPr marL="285750" indent="-285750">
              <a:buFont typeface="Wingdings" charset="2"/>
              <a:buChar char="ü"/>
            </a:pPr>
            <a:r>
              <a:rPr lang="en-US" sz="2000" dirty="0">
                <a:solidFill>
                  <a:srgbClr val="0000CC"/>
                </a:solidFill>
              </a:rPr>
              <a:t>Control may be transferred to </a:t>
            </a:r>
            <a:r>
              <a:rPr lang="en-US" sz="2000" b="1" dirty="0">
                <a:solidFill>
                  <a:srgbClr val="FF0000"/>
                </a:solidFill>
              </a:rPr>
              <a:t>Step n</a:t>
            </a:r>
            <a:r>
              <a:rPr lang="en-US" sz="2000" dirty="0">
                <a:solidFill>
                  <a:srgbClr val="0000CC"/>
                </a:solidFill>
              </a:rPr>
              <a:t> of the algorithm by the statement “</a:t>
            </a:r>
            <a:r>
              <a:rPr lang="en-US" sz="2000" b="1" i="1" dirty="0">
                <a:solidFill>
                  <a:srgbClr val="FF0000"/>
                </a:solidFill>
              </a:rPr>
              <a:t>Go to Step n</a:t>
            </a:r>
            <a:r>
              <a:rPr lang="en-US" sz="2000" dirty="0">
                <a:solidFill>
                  <a:srgbClr val="0000CC"/>
                </a:solidFill>
              </a:rPr>
              <a:t>”</a:t>
            </a:r>
          </a:p>
          <a:p>
            <a:pPr marL="285750" indent="-285750">
              <a:buFont typeface="Wingdings" charset="2"/>
              <a:buChar char="ü"/>
            </a:pPr>
            <a:r>
              <a:rPr lang="en-US" sz="2000" dirty="0">
                <a:solidFill>
                  <a:srgbClr val="0000CC"/>
                </a:solidFill>
              </a:rPr>
              <a:t>If several statements appear in the same step, e.g.,</a:t>
            </a:r>
          </a:p>
          <a:p>
            <a:pPr lvl="5"/>
            <a:r>
              <a:rPr lang="en-US" sz="2000" dirty="0"/>
              <a:t>Set K:=1, LOC:=1 and MAX := DATA[1].</a:t>
            </a:r>
          </a:p>
          <a:p>
            <a:pPr lvl="5"/>
            <a:r>
              <a:rPr lang="en-US" sz="2000" dirty="0">
                <a:solidFill>
                  <a:srgbClr val="0000CC"/>
                </a:solidFill>
              </a:rPr>
              <a:t>                                    then they are executed from </a:t>
            </a:r>
            <a:r>
              <a:rPr lang="en-US" sz="2000" b="1" dirty="0">
                <a:solidFill>
                  <a:srgbClr val="FF0000"/>
                </a:solidFill>
              </a:rPr>
              <a:t>LEFT TO RIGHT</a:t>
            </a:r>
          </a:p>
          <a:p>
            <a:pPr marL="342900" indent="-342900">
              <a:buFont typeface="Wingdings" charset="2"/>
              <a:buChar char="ü"/>
            </a:pPr>
            <a:r>
              <a:rPr lang="en-US" sz="2000" dirty="0">
                <a:solidFill>
                  <a:srgbClr val="0000CC"/>
                </a:solidFill>
              </a:rPr>
              <a:t>The algorithm is completed when the statement</a:t>
            </a:r>
          </a:p>
          <a:p>
            <a:pPr lvl="6"/>
            <a:r>
              <a:rPr lang="en-US" sz="2000" dirty="0"/>
              <a:t>Exit. </a:t>
            </a:r>
            <a:r>
              <a:rPr lang="en-US" sz="2000" dirty="0">
                <a:solidFill>
                  <a:srgbClr val="0000CC"/>
                </a:solidFill>
              </a:rPr>
              <a:t>Is encountered.  </a:t>
            </a:r>
          </a:p>
        </p:txBody>
      </p:sp>
    </p:spTree>
    <p:extLst>
      <p:ext uri="{BB962C8B-B14F-4D97-AF65-F5344CB8AC3E}">
        <p14:creationId xmlns:p14="http://schemas.microsoft.com/office/powerpoint/2010/main" val="76807180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377" y="20113"/>
            <a:ext cx="5329646" cy="523220"/>
          </a:xfrm>
          <a:prstGeom prst="rect">
            <a:avLst/>
          </a:prstGeom>
          <a:noFill/>
        </p:spPr>
        <p:txBody>
          <a:bodyPr wrap="square" rtlCol="0">
            <a:spAutoFit/>
          </a:bodyPr>
          <a:lstStyle/>
          <a:p>
            <a:r>
              <a:rPr lang="en-US" sz="2800" dirty="0">
                <a:solidFill>
                  <a:srgbClr val="FF0000"/>
                </a:solidFill>
              </a:rPr>
              <a:t>Algorithms Notation</a:t>
            </a:r>
          </a:p>
        </p:txBody>
      </p:sp>
      <p:sp>
        <p:nvSpPr>
          <p:cNvPr id="6" name="TextBox 5"/>
          <p:cNvSpPr txBox="1"/>
          <p:nvPr/>
        </p:nvSpPr>
        <p:spPr>
          <a:xfrm>
            <a:off x="78377" y="621711"/>
            <a:ext cx="8929147" cy="3170099"/>
          </a:xfrm>
          <a:prstGeom prst="rect">
            <a:avLst/>
          </a:prstGeom>
          <a:noFill/>
          <a:ln>
            <a:solidFill>
              <a:srgbClr val="FF0000"/>
            </a:solidFill>
          </a:ln>
        </p:spPr>
        <p:txBody>
          <a:bodyPr wrap="square" rtlCol="0">
            <a:spAutoFit/>
          </a:bodyPr>
          <a:lstStyle/>
          <a:p>
            <a:pPr algn="just"/>
            <a:r>
              <a:rPr lang="en-US" sz="2000" dirty="0"/>
              <a:t>(Largest Element in Array) A nonempty array </a:t>
            </a:r>
            <a:r>
              <a:rPr lang="en-US" sz="2000" b="1" dirty="0"/>
              <a:t>DATA</a:t>
            </a:r>
            <a:r>
              <a:rPr lang="en-US" sz="2000" dirty="0"/>
              <a:t> with </a:t>
            </a:r>
            <a:r>
              <a:rPr lang="en-US" sz="2000" b="1" dirty="0"/>
              <a:t>N</a:t>
            </a:r>
            <a:r>
              <a:rPr lang="en-US" sz="2000" dirty="0"/>
              <a:t> numerical values is given. This algorithm finds the location </a:t>
            </a:r>
            <a:r>
              <a:rPr lang="en-US" sz="2000" b="1" dirty="0"/>
              <a:t>LOC </a:t>
            </a:r>
            <a:r>
              <a:rPr lang="en-US" sz="2000" dirty="0"/>
              <a:t>and the value </a:t>
            </a:r>
            <a:r>
              <a:rPr lang="en-US" sz="2000" b="1" dirty="0"/>
              <a:t>MAX</a:t>
            </a:r>
            <a:r>
              <a:rPr lang="en-US" sz="2000" dirty="0"/>
              <a:t> of the largest element of </a:t>
            </a:r>
            <a:r>
              <a:rPr lang="en-US" sz="2000" b="1" dirty="0"/>
              <a:t>DATA</a:t>
            </a:r>
            <a:r>
              <a:rPr lang="en-US" sz="2000" dirty="0"/>
              <a:t>. The variable </a:t>
            </a:r>
            <a:r>
              <a:rPr lang="en-US" sz="2000" b="1" dirty="0"/>
              <a:t>K</a:t>
            </a:r>
            <a:r>
              <a:rPr lang="en-US" sz="2000" dirty="0"/>
              <a:t> is used as  counter.</a:t>
            </a:r>
          </a:p>
          <a:p>
            <a:pPr marL="285750" indent="-285750" algn="just">
              <a:buFont typeface="Arial" charset="0"/>
              <a:buChar char="•"/>
            </a:pPr>
            <a:r>
              <a:rPr lang="en-US" sz="2000" dirty="0"/>
              <a:t>Step 1.   [Initialize] Set K:=1, LOC:=1 and MAX := DATA[1].</a:t>
            </a:r>
          </a:p>
          <a:p>
            <a:pPr marL="285750" indent="-285750" algn="just">
              <a:buFont typeface="Arial" charset="0"/>
              <a:buChar char="•"/>
            </a:pPr>
            <a:r>
              <a:rPr lang="en-US" sz="2000" dirty="0"/>
              <a:t>Step 2.   [Increment counter.] Set K:=K+1.</a:t>
            </a:r>
          </a:p>
          <a:p>
            <a:pPr marL="285750" indent="-285750" algn="just">
              <a:buFont typeface="Arial" charset="0"/>
              <a:buChar char="•"/>
            </a:pPr>
            <a:r>
              <a:rPr lang="en-US" sz="2000" dirty="0"/>
              <a:t>Step 3.   [Test counter.] If K&gt;N, then:</a:t>
            </a:r>
          </a:p>
          <a:p>
            <a:pPr lvl="3" algn="just"/>
            <a:r>
              <a:rPr lang="en-US" sz="2000" b="1" dirty="0">
                <a:solidFill>
                  <a:srgbClr val="00B050"/>
                </a:solidFill>
              </a:rPr>
              <a:t>Write</a:t>
            </a:r>
            <a:r>
              <a:rPr lang="en-US" sz="2000" dirty="0"/>
              <a:t>: LOC, MAX, and Exit.</a:t>
            </a:r>
          </a:p>
          <a:p>
            <a:pPr marL="285750" indent="-285750" algn="just">
              <a:buFont typeface="Arial" charset="0"/>
              <a:buChar char="•"/>
            </a:pPr>
            <a:r>
              <a:rPr lang="en-US" sz="2000" dirty="0"/>
              <a:t>Step 4. [Compare and update.] If MAX&lt;DATA[K], then: </a:t>
            </a:r>
          </a:p>
          <a:p>
            <a:pPr algn="just"/>
            <a:r>
              <a:rPr lang="en-US" sz="2000" dirty="0"/>
              <a:t>	        Set LOC:=K and MAX := DATA[K].</a:t>
            </a:r>
          </a:p>
          <a:p>
            <a:pPr marL="285750" indent="-285750" algn="just">
              <a:buFont typeface="Arial" charset="0"/>
              <a:buChar char="•"/>
            </a:pPr>
            <a:r>
              <a:rPr lang="en-US" sz="2000" dirty="0"/>
              <a:t>Step5. [Repeat loop.] Go to Step 2.</a:t>
            </a:r>
          </a:p>
        </p:txBody>
      </p:sp>
      <p:sp>
        <p:nvSpPr>
          <p:cNvPr id="7" name="TextBox 6"/>
          <p:cNvSpPr txBox="1"/>
          <p:nvPr/>
        </p:nvSpPr>
        <p:spPr>
          <a:xfrm>
            <a:off x="78377" y="3958046"/>
            <a:ext cx="9065623" cy="2631490"/>
          </a:xfrm>
          <a:prstGeom prst="rect">
            <a:avLst/>
          </a:prstGeom>
          <a:noFill/>
        </p:spPr>
        <p:txBody>
          <a:bodyPr wrap="square" rtlCol="0">
            <a:spAutoFit/>
          </a:bodyPr>
          <a:lstStyle/>
          <a:p>
            <a:pPr marL="285750" indent="-285750" algn="just">
              <a:lnSpc>
                <a:spcPct val="150000"/>
              </a:lnSpc>
              <a:buFont typeface="Wingdings" charset="2"/>
              <a:buChar char="ü"/>
            </a:pPr>
            <a:r>
              <a:rPr lang="en-US" sz="2200" dirty="0">
                <a:solidFill>
                  <a:srgbClr val="0000CC"/>
                </a:solidFill>
              </a:rPr>
              <a:t>The </a:t>
            </a:r>
            <a:r>
              <a:rPr lang="en-US" sz="2200" dirty="0">
                <a:solidFill>
                  <a:srgbClr val="00B050"/>
                </a:solidFill>
              </a:rPr>
              <a:t>[comment] </a:t>
            </a:r>
            <a:r>
              <a:rPr lang="en-US" sz="2200" dirty="0">
                <a:solidFill>
                  <a:srgbClr val="0000CC"/>
                </a:solidFill>
              </a:rPr>
              <a:t>will usually appear at the beginning or the end of the step.</a:t>
            </a:r>
          </a:p>
          <a:p>
            <a:pPr marL="285750" indent="-285750" algn="just">
              <a:lnSpc>
                <a:spcPct val="150000"/>
              </a:lnSpc>
              <a:buFont typeface="Wingdings" charset="2"/>
              <a:buChar char="ü"/>
            </a:pPr>
            <a:r>
              <a:rPr lang="en-US" sz="2200" dirty="0">
                <a:solidFill>
                  <a:srgbClr val="0000CC"/>
                </a:solidFill>
              </a:rPr>
              <a:t>Variable names will use capital letters as in </a:t>
            </a:r>
            <a:r>
              <a:rPr lang="en-US" sz="2200" dirty="0"/>
              <a:t>MAX</a:t>
            </a:r>
            <a:r>
              <a:rPr lang="en-US" sz="2200" dirty="0">
                <a:solidFill>
                  <a:srgbClr val="0000CC"/>
                </a:solidFill>
              </a:rPr>
              <a:t> and </a:t>
            </a:r>
            <a:r>
              <a:rPr lang="en-US" sz="2200" dirty="0"/>
              <a:t>DATA</a:t>
            </a:r>
            <a:r>
              <a:rPr lang="en-US" sz="2200" dirty="0">
                <a:solidFill>
                  <a:srgbClr val="0000CC"/>
                </a:solidFill>
              </a:rPr>
              <a:t>.</a:t>
            </a:r>
          </a:p>
          <a:p>
            <a:pPr marL="1257300" lvl="2" indent="-342900" algn="just">
              <a:lnSpc>
                <a:spcPct val="150000"/>
              </a:lnSpc>
              <a:buFont typeface="Wingdings" charset="2"/>
              <a:buChar char="Ø"/>
            </a:pPr>
            <a:r>
              <a:rPr lang="en-US" sz="2200" dirty="0">
                <a:solidFill>
                  <a:srgbClr val="FF0000"/>
                </a:solidFill>
              </a:rPr>
              <a:t>Single-letter names of variables used as counters or subscripts </a:t>
            </a:r>
            <a:r>
              <a:rPr lang="en-US" sz="2200" dirty="0">
                <a:solidFill>
                  <a:srgbClr val="0000CC"/>
                </a:solidFill>
              </a:rPr>
              <a:t>will also be capitalized in the algorithms (K and N, for example).</a:t>
            </a:r>
          </a:p>
          <a:p>
            <a:pPr marL="285750" indent="-285750" algn="just">
              <a:lnSpc>
                <a:spcPct val="150000"/>
              </a:lnSpc>
              <a:buFont typeface="Wingdings" charset="2"/>
              <a:buChar char="ü"/>
            </a:pPr>
            <a:endParaRPr lang="en-US" sz="2200" dirty="0">
              <a:solidFill>
                <a:srgbClr val="0000CC"/>
              </a:solidFill>
            </a:endParaRPr>
          </a:p>
        </p:txBody>
      </p:sp>
      <p:grpSp>
        <p:nvGrpSpPr>
          <p:cNvPr id="10" name="Group 9"/>
          <p:cNvGrpSpPr/>
          <p:nvPr/>
        </p:nvGrpSpPr>
        <p:grpSpPr>
          <a:xfrm>
            <a:off x="8338785" y="53502"/>
            <a:ext cx="982638" cy="783280"/>
            <a:chOff x="8243249" y="53502"/>
            <a:chExt cx="982638" cy="783280"/>
          </a:xfrm>
        </p:grpSpPr>
        <p:sp>
          <p:nvSpPr>
            <p:cNvPr id="11" name="TextBox 10"/>
            <p:cNvSpPr txBox="1"/>
            <p:nvPr/>
          </p:nvSpPr>
          <p:spPr>
            <a:xfrm>
              <a:off x="8243249" y="529005"/>
              <a:ext cx="982638" cy="307777"/>
            </a:xfrm>
            <a:prstGeom prst="rect">
              <a:avLst/>
            </a:prstGeom>
            <a:noFill/>
          </p:spPr>
          <p:txBody>
            <a:bodyPr wrap="square" rtlCol="0">
              <a:spAutoFit/>
            </a:bodyPr>
            <a:lstStyle/>
            <a:p>
              <a:r>
                <a:rPr lang="en-US" sz="1400" b="1" dirty="0"/>
                <a:t>CSE 2103</a:t>
              </a:r>
            </a:p>
          </p:txBody>
        </p:sp>
        <p:pic>
          <p:nvPicPr>
            <p:cNvPr id="12" name="Picture 11"/>
            <p:cNvPicPr>
              <a:picLocks noChangeAspect="1"/>
            </p:cNvPicPr>
            <p:nvPr/>
          </p:nvPicPr>
          <p:blipFill rotWithShape="1">
            <a:blip r:embed="rId2"/>
            <a:srcRect l="20378" t="12438" r="20398" b="35343"/>
            <a:stretch/>
          </p:blipFill>
          <p:spPr>
            <a:xfrm>
              <a:off x="8366079" y="53502"/>
              <a:ext cx="600501" cy="529474"/>
            </a:xfrm>
            <a:prstGeom prst="rect">
              <a:avLst/>
            </a:prstGeom>
          </p:spPr>
        </p:pic>
      </p:grpSp>
    </p:spTree>
    <p:extLst>
      <p:ext uri="{BB962C8B-B14F-4D97-AF65-F5344CB8AC3E}">
        <p14:creationId xmlns:p14="http://schemas.microsoft.com/office/powerpoint/2010/main" val="45854048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377" y="20113"/>
            <a:ext cx="5329646" cy="523220"/>
          </a:xfrm>
          <a:prstGeom prst="rect">
            <a:avLst/>
          </a:prstGeom>
          <a:noFill/>
        </p:spPr>
        <p:txBody>
          <a:bodyPr wrap="square" rtlCol="0">
            <a:spAutoFit/>
          </a:bodyPr>
          <a:lstStyle/>
          <a:p>
            <a:r>
              <a:rPr lang="en-US" sz="2800" dirty="0">
                <a:solidFill>
                  <a:srgbClr val="FF0000"/>
                </a:solidFill>
              </a:rPr>
              <a:t>Algorithms Notation</a:t>
            </a:r>
          </a:p>
        </p:txBody>
      </p:sp>
      <p:sp>
        <p:nvSpPr>
          <p:cNvPr id="6" name="TextBox 5"/>
          <p:cNvSpPr txBox="1"/>
          <p:nvPr/>
        </p:nvSpPr>
        <p:spPr>
          <a:xfrm>
            <a:off x="78377" y="621711"/>
            <a:ext cx="8929147" cy="3170099"/>
          </a:xfrm>
          <a:prstGeom prst="rect">
            <a:avLst/>
          </a:prstGeom>
          <a:noFill/>
          <a:ln>
            <a:solidFill>
              <a:srgbClr val="FF0000"/>
            </a:solidFill>
          </a:ln>
        </p:spPr>
        <p:txBody>
          <a:bodyPr wrap="square" rtlCol="0">
            <a:spAutoFit/>
          </a:bodyPr>
          <a:lstStyle/>
          <a:p>
            <a:pPr algn="just"/>
            <a:r>
              <a:rPr lang="en-US" sz="2000" dirty="0"/>
              <a:t>(Largest Element in Array) A nonempty array </a:t>
            </a:r>
            <a:r>
              <a:rPr lang="en-US" sz="2000" b="1" dirty="0"/>
              <a:t>DATA</a:t>
            </a:r>
            <a:r>
              <a:rPr lang="en-US" sz="2000" dirty="0"/>
              <a:t> with </a:t>
            </a:r>
            <a:r>
              <a:rPr lang="en-US" sz="2000" b="1" dirty="0"/>
              <a:t>N</a:t>
            </a:r>
            <a:r>
              <a:rPr lang="en-US" sz="2000" dirty="0"/>
              <a:t> numerical values is given. This algorithm finds the location </a:t>
            </a:r>
            <a:r>
              <a:rPr lang="en-US" sz="2000" b="1" dirty="0"/>
              <a:t>LOC </a:t>
            </a:r>
            <a:r>
              <a:rPr lang="en-US" sz="2000" dirty="0"/>
              <a:t>and the value </a:t>
            </a:r>
            <a:r>
              <a:rPr lang="en-US" sz="2000" b="1" dirty="0"/>
              <a:t>MAX</a:t>
            </a:r>
            <a:r>
              <a:rPr lang="en-US" sz="2000" dirty="0"/>
              <a:t> of the largest element of </a:t>
            </a:r>
            <a:r>
              <a:rPr lang="en-US" sz="2000" b="1" dirty="0"/>
              <a:t>DATA</a:t>
            </a:r>
            <a:r>
              <a:rPr lang="en-US" sz="2000" dirty="0"/>
              <a:t>. The variable </a:t>
            </a:r>
            <a:r>
              <a:rPr lang="en-US" sz="2000" b="1" dirty="0"/>
              <a:t>K</a:t>
            </a:r>
            <a:r>
              <a:rPr lang="en-US" sz="2000" dirty="0"/>
              <a:t> is used as  counter.</a:t>
            </a:r>
          </a:p>
          <a:p>
            <a:pPr marL="285750" indent="-285750" algn="just">
              <a:buFont typeface="Arial" charset="0"/>
              <a:buChar char="•"/>
            </a:pPr>
            <a:r>
              <a:rPr lang="en-US" sz="2000" dirty="0"/>
              <a:t>Step 1.   [Initialize] Set K:=1, LOC:=1 and MAX := DATA[1].</a:t>
            </a:r>
          </a:p>
          <a:p>
            <a:pPr marL="285750" indent="-285750" algn="just">
              <a:buFont typeface="Arial" charset="0"/>
              <a:buChar char="•"/>
            </a:pPr>
            <a:r>
              <a:rPr lang="en-US" sz="2000" dirty="0"/>
              <a:t>Step 2.   [Increment counter.] Set K:=K+1.</a:t>
            </a:r>
          </a:p>
          <a:p>
            <a:pPr marL="285750" indent="-285750" algn="just">
              <a:buFont typeface="Arial" charset="0"/>
              <a:buChar char="•"/>
            </a:pPr>
            <a:r>
              <a:rPr lang="en-US" sz="2000" dirty="0"/>
              <a:t>Step 3.   [Test counter.] If K&gt;N, then:</a:t>
            </a:r>
          </a:p>
          <a:p>
            <a:pPr lvl="3" algn="just"/>
            <a:r>
              <a:rPr lang="en-US" sz="2000" b="1" dirty="0">
                <a:solidFill>
                  <a:srgbClr val="00B050"/>
                </a:solidFill>
              </a:rPr>
              <a:t>Write</a:t>
            </a:r>
            <a:r>
              <a:rPr lang="en-US" sz="2000" dirty="0"/>
              <a:t>: LOC, MAX, and Exit.</a:t>
            </a:r>
          </a:p>
          <a:p>
            <a:pPr marL="285750" indent="-285750" algn="just">
              <a:buFont typeface="Arial" charset="0"/>
              <a:buChar char="•"/>
            </a:pPr>
            <a:r>
              <a:rPr lang="en-US" sz="2000" dirty="0"/>
              <a:t>Step 4. [Compare and update.] If MAX&lt;DATA[K], then: </a:t>
            </a:r>
          </a:p>
          <a:p>
            <a:pPr algn="just"/>
            <a:r>
              <a:rPr lang="en-US" sz="2000" dirty="0"/>
              <a:t>	        Set LOC:=K and MAX := DATA[K].</a:t>
            </a:r>
          </a:p>
          <a:p>
            <a:pPr marL="285750" indent="-285750" algn="just">
              <a:buFont typeface="Arial" charset="0"/>
              <a:buChar char="•"/>
            </a:pPr>
            <a:r>
              <a:rPr lang="en-US" sz="2000" dirty="0"/>
              <a:t>Step5. [Repeat loop.] Go to Step 2.</a:t>
            </a:r>
          </a:p>
        </p:txBody>
      </p:sp>
      <p:sp>
        <p:nvSpPr>
          <p:cNvPr id="7" name="TextBox 6"/>
          <p:cNvSpPr txBox="1"/>
          <p:nvPr/>
        </p:nvSpPr>
        <p:spPr>
          <a:xfrm>
            <a:off x="78377" y="3958046"/>
            <a:ext cx="9065623" cy="2800767"/>
          </a:xfrm>
          <a:prstGeom prst="rect">
            <a:avLst/>
          </a:prstGeom>
          <a:noFill/>
        </p:spPr>
        <p:txBody>
          <a:bodyPr wrap="square" rtlCol="0">
            <a:spAutoFit/>
          </a:bodyPr>
          <a:lstStyle/>
          <a:p>
            <a:pPr marL="285750" indent="-285750">
              <a:buFont typeface="Wingdings" charset="2"/>
              <a:buChar char="ü"/>
            </a:pPr>
            <a:r>
              <a:rPr lang="en-US" sz="2200" dirty="0">
                <a:solidFill>
                  <a:srgbClr val="0000CC"/>
                </a:solidFill>
              </a:rPr>
              <a:t>Assignment statements will use the dots-equal notation (:=). </a:t>
            </a:r>
          </a:p>
          <a:p>
            <a:pPr lvl="1"/>
            <a:r>
              <a:rPr lang="en-US" sz="2200" dirty="0">
                <a:solidFill>
                  <a:srgbClr val="0000CC"/>
                </a:solidFill>
              </a:rPr>
              <a:t>For example,</a:t>
            </a:r>
            <a:r>
              <a:rPr lang="en-US" sz="2200" dirty="0"/>
              <a:t> MAX := DATA[1]. </a:t>
            </a:r>
            <a:r>
              <a:rPr lang="en-US" sz="2200" dirty="0">
                <a:solidFill>
                  <a:srgbClr val="0000CC"/>
                </a:solidFill>
              </a:rPr>
              <a:t>( Some time ← or = is used for this operation</a:t>
            </a:r>
          </a:p>
          <a:p>
            <a:pPr marL="342900" indent="-342900">
              <a:buFont typeface="Wingdings" charset="2"/>
              <a:buChar char="ü"/>
            </a:pPr>
            <a:r>
              <a:rPr lang="en-US" sz="2200" dirty="0">
                <a:solidFill>
                  <a:srgbClr val="0000CC"/>
                </a:solidFill>
              </a:rPr>
              <a:t>Data may be input and assigned to variables by means of a </a:t>
            </a:r>
            <a:r>
              <a:rPr lang="en-US" sz="2200" dirty="0">
                <a:solidFill>
                  <a:srgbClr val="00B050"/>
                </a:solidFill>
              </a:rPr>
              <a:t>Read</a:t>
            </a:r>
            <a:r>
              <a:rPr lang="en-US" sz="2200" dirty="0">
                <a:solidFill>
                  <a:srgbClr val="0000CC"/>
                </a:solidFill>
              </a:rPr>
              <a:t> statement</a:t>
            </a:r>
          </a:p>
          <a:p>
            <a:pPr lvl="2"/>
            <a:r>
              <a:rPr lang="en-US" sz="2200" dirty="0">
                <a:solidFill>
                  <a:srgbClr val="0000CC"/>
                </a:solidFill>
              </a:rPr>
              <a:t>For example, </a:t>
            </a:r>
            <a:r>
              <a:rPr lang="en-US" sz="2200" dirty="0"/>
              <a:t>Read: Variable names</a:t>
            </a:r>
          </a:p>
          <a:p>
            <a:pPr marL="342900" indent="-342900">
              <a:buFont typeface="Wingdings" charset="2"/>
              <a:buChar char="ü"/>
            </a:pPr>
            <a:r>
              <a:rPr lang="en-US" sz="2200" dirty="0">
                <a:solidFill>
                  <a:srgbClr val="0000CC"/>
                </a:solidFill>
              </a:rPr>
              <a:t>Similarly, data in variable may be output by mean of a</a:t>
            </a:r>
            <a:r>
              <a:rPr lang="en-US" sz="2200" dirty="0"/>
              <a:t> </a:t>
            </a:r>
            <a:r>
              <a:rPr lang="en-US" sz="2200" b="1" dirty="0">
                <a:solidFill>
                  <a:srgbClr val="FF0000"/>
                </a:solidFill>
              </a:rPr>
              <a:t>Write</a:t>
            </a:r>
            <a:r>
              <a:rPr lang="en-US" sz="2200" dirty="0"/>
              <a:t> </a:t>
            </a:r>
            <a:r>
              <a:rPr lang="en-US" sz="2200" dirty="0">
                <a:solidFill>
                  <a:srgbClr val="0000CC"/>
                </a:solidFill>
              </a:rPr>
              <a:t>or</a:t>
            </a:r>
            <a:r>
              <a:rPr lang="en-US" sz="2200" dirty="0"/>
              <a:t> </a:t>
            </a:r>
            <a:r>
              <a:rPr lang="en-US" sz="2200" b="1" dirty="0">
                <a:solidFill>
                  <a:srgbClr val="FF0000"/>
                </a:solidFill>
              </a:rPr>
              <a:t>Print</a:t>
            </a:r>
            <a:r>
              <a:rPr lang="en-US" sz="2200" dirty="0"/>
              <a:t> </a:t>
            </a:r>
            <a:r>
              <a:rPr lang="en-US" sz="2200" dirty="0">
                <a:solidFill>
                  <a:srgbClr val="0000CC"/>
                </a:solidFill>
              </a:rPr>
              <a:t>statement</a:t>
            </a:r>
          </a:p>
          <a:p>
            <a:pPr lvl="2"/>
            <a:r>
              <a:rPr lang="en-US" sz="2200" dirty="0"/>
              <a:t>For example, Write: Message and / or variable names.</a:t>
            </a:r>
            <a:endParaRPr lang="en-US" sz="2200" dirty="0">
              <a:solidFill>
                <a:srgbClr val="0000CC"/>
              </a:solidFill>
            </a:endParaRPr>
          </a:p>
        </p:txBody>
      </p:sp>
      <p:grpSp>
        <p:nvGrpSpPr>
          <p:cNvPr id="10" name="Group 9"/>
          <p:cNvGrpSpPr/>
          <p:nvPr/>
        </p:nvGrpSpPr>
        <p:grpSpPr>
          <a:xfrm>
            <a:off x="8338785" y="53502"/>
            <a:ext cx="982638" cy="783280"/>
            <a:chOff x="8243249" y="53502"/>
            <a:chExt cx="982638" cy="783280"/>
          </a:xfrm>
        </p:grpSpPr>
        <p:sp>
          <p:nvSpPr>
            <p:cNvPr id="11" name="TextBox 10"/>
            <p:cNvSpPr txBox="1"/>
            <p:nvPr/>
          </p:nvSpPr>
          <p:spPr>
            <a:xfrm>
              <a:off x="8243249" y="529005"/>
              <a:ext cx="982638" cy="307777"/>
            </a:xfrm>
            <a:prstGeom prst="rect">
              <a:avLst/>
            </a:prstGeom>
            <a:noFill/>
          </p:spPr>
          <p:txBody>
            <a:bodyPr wrap="square" rtlCol="0">
              <a:spAutoFit/>
            </a:bodyPr>
            <a:lstStyle/>
            <a:p>
              <a:r>
                <a:rPr lang="en-US" sz="1400" b="1" dirty="0"/>
                <a:t>CSE 2103</a:t>
              </a:r>
            </a:p>
          </p:txBody>
        </p:sp>
        <p:pic>
          <p:nvPicPr>
            <p:cNvPr id="12" name="Picture 11"/>
            <p:cNvPicPr>
              <a:picLocks noChangeAspect="1"/>
            </p:cNvPicPr>
            <p:nvPr/>
          </p:nvPicPr>
          <p:blipFill rotWithShape="1">
            <a:blip r:embed="rId2"/>
            <a:srcRect l="20378" t="12438" r="20398" b="35343"/>
            <a:stretch/>
          </p:blipFill>
          <p:spPr>
            <a:xfrm>
              <a:off x="8366079" y="53502"/>
              <a:ext cx="600501" cy="529474"/>
            </a:xfrm>
            <a:prstGeom prst="rect">
              <a:avLst/>
            </a:prstGeom>
          </p:spPr>
        </p:pic>
      </p:grpSp>
    </p:spTree>
    <p:extLst>
      <p:ext uri="{BB962C8B-B14F-4D97-AF65-F5344CB8AC3E}">
        <p14:creationId xmlns:p14="http://schemas.microsoft.com/office/powerpoint/2010/main" val="151857234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8099" y="682892"/>
            <a:ext cx="9065623" cy="6001643"/>
          </a:xfrm>
          <a:prstGeom prst="rect">
            <a:avLst/>
          </a:prstGeom>
          <a:noFill/>
        </p:spPr>
        <p:txBody>
          <a:bodyPr wrap="square" rtlCol="0">
            <a:spAutoFit/>
          </a:bodyPr>
          <a:lstStyle/>
          <a:p>
            <a:pPr algn="just"/>
            <a:r>
              <a:rPr lang="en-US" sz="2400" dirty="0"/>
              <a:t>The complexity of an algorithm is the function which gives the running time and/or space in terms of the input size.</a:t>
            </a:r>
          </a:p>
          <a:p>
            <a:pPr algn="just"/>
            <a:endParaRPr lang="en-US" sz="2400" dirty="0"/>
          </a:p>
          <a:p>
            <a:pPr algn="just"/>
            <a:r>
              <a:rPr lang="en-US" sz="2400" dirty="0"/>
              <a:t>In order to compare algorithms, we must have some criteria to measure the efficiency of a algorithm.</a:t>
            </a:r>
          </a:p>
          <a:p>
            <a:pPr algn="just"/>
            <a:endParaRPr lang="en-US" sz="2400" dirty="0"/>
          </a:p>
          <a:p>
            <a:pPr algn="just"/>
            <a:r>
              <a:rPr lang="en-US" sz="2400" dirty="0"/>
              <a:t>Suppose </a:t>
            </a:r>
            <a:r>
              <a:rPr lang="en-US" sz="2400" b="1" i="1" dirty="0">
                <a:solidFill>
                  <a:srgbClr val="0000CC"/>
                </a:solidFill>
              </a:rPr>
              <a:t>M</a:t>
            </a:r>
            <a:r>
              <a:rPr lang="en-US" sz="2400" dirty="0"/>
              <a:t> is an algorithm, and suppose</a:t>
            </a:r>
            <a:r>
              <a:rPr lang="en-US" sz="2400" i="1" dirty="0">
                <a:solidFill>
                  <a:srgbClr val="0000CC"/>
                </a:solidFill>
              </a:rPr>
              <a:t> </a:t>
            </a:r>
            <a:r>
              <a:rPr lang="en-US" sz="2400" b="1" i="1" dirty="0">
                <a:solidFill>
                  <a:srgbClr val="0000CC"/>
                </a:solidFill>
              </a:rPr>
              <a:t>n</a:t>
            </a:r>
            <a:r>
              <a:rPr lang="en-US" sz="2400" i="1" dirty="0">
                <a:solidFill>
                  <a:srgbClr val="0000CC"/>
                </a:solidFill>
              </a:rPr>
              <a:t> </a:t>
            </a:r>
            <a:r>
              <a:rPr lang="en-US" sz="2400" dirty="0"/>
              <a:t>is the size of the input data.</a:t>
            </a:r>
          </a:p>
          <a:p>
            <a:pPr algn="just"/>
            <a:endParaRPr lang="en-US" sz="2400" dirty="0"/>
          </a:p>
          <a:p>
            <a:pPr algn="just"/>
            <a:r>
              <a:rPr lang="en-US" sz="2400" dirty="0"/>
              <a:t>	The </a:t>
            </a:r>
            <a:r>
              <a:rPr lang="en-US" sz="2400" b="1" i="1" dirty="0">
                <a:solidFill>
                  <a:srgbClr val="0000CC"/>
                </a:solidFill>
              </a:rPr>
              <a:t>TIME</a:t>
            </a:r>
            <a:r>
              <a:rPr lang="en-US" sz="2400" dirty="0"/>
              <a:t> and </a:t>
            </a:r>
            <a:r>
              <a:rPr lang="en-US" sz="2400" b="1" i="1" dirty="0">
                <a:solidFill>
                  <a:srgbClr val="0000CC"/>
                </a:solidFill>
              </a:rPr>
              <a:t>SPACE</a:t>
            </a:r>
            <a:r>
              <a:rPr lang="en-US" sz="2400" dirty="0"/>
              <a:t> used by the algorithm M are the two main measures for the efficiency of </a:t>
            </a:r>
            <a:r>
              <a:rPr lang="en-US" sz="2400" i="1" dirty="0">
                <a:solidFill>
                  <a:srgbClr val="0000CC"/>
                </a:solidFill>
              </a:rPr>
              <a:t>M.</a:t>
            </a:r>
          </a:p>
          <a:p>
            <a:pPr algn="just"/>
            <a:endParaRPr lang="en-US" sz="2400" i="1" dirty="0">
              <a:solidFill>
                <a:srgbClr val="0000CC"/>
              </a:solidFill>
            </a:endParaRPr>
          </a:p>
          <a:p>
            <a:pPr algn="just"/>
            <a:r>
              <a:rPr lang="en-US" sz="2400" dirty="0"/>
              <a:t>The</a:t>
            </a:r>
            <a:r>
              <a:rPr lang="en-US" sz="2400" dirty="0">
                <a:solidFill>
                  <a:srgbClr val="0000CC"/>
                </a:solidFill>
              </a:rPr>
              <a:t> </a:t>
            </a:r>
            <a:r>
              <a:rPr lang="en-US" sz="2400" b="1" dirty="0">
                <a:solidFill>
                  <a:srgbClr val="0000CC"/>
                </a:solidFill>
              </a:rPr>
              <a:t>TIME</a:t>
            </a:r>
            <a:r>
              <a:rPr lang="en-US" sz="2400" dirty="0">
                <a:solidFill>
                  <a:srgbClr val="0000CC"/>
                </a:solidFill>
              </a:rPr>
              <a:t> </a:t>
            </a:r>
            <a:r>
              <a:rPr lang="en-US" sz="2400" dirty="0"/>
              <a:t>is measured by counting the number of key operation-in sorting and searching algorithms. (the # of comparison)</a:t>
            </a:r>
          </a:p>
          <a:p>
            <a:pPr algn="just"/>
            <a:endParaRPr lang="en-US" sz="2400" dirty="0"/>
          </a:p>
          <a:p>
            <a:pPr algn="just"/>
            <a:r>
              <a:rPr lang="en-US" sz="2400" dirty="0"/>
              <a:t>The </a:t>
            </a:r>
            <a:r>
              <a:rPr lang="en-US" sz="2400" b="1" dirty="0">
                <a:solidFill>
                  <a:srgbClr val="0000CC"/>
                </a:solidFill>
              </a:rPr>
              <a:t>SPACE</a:t>
            </a:r>
            <a:r>
              <a:rPr lang="en-US" sz="2400" dirty="0"/>
              <a:t> is measured by counting the maximum of memory needed by the algorithm</a:t>
            </a:r>
          </a:p>
        </p:txBody>
      </p:sp>
      <p:sp>
        <p:nvSpPr>
          <p:cNvPr id="6" name="TextBox 5"/>
          <p:cNvSpPr txBox="1"/>
          <p:nvPr/>
        </p:nvSpPr>
        <p:spPr>
          <a:xfrm>
            <a:off x="78377" y="20113"/>
            <a:ext cx="5329646" cy="523220"/>
          </a:xfrm>
          <a:prstGeom prst="rect">
            <a:avLst/>
          </a:prstGeom>
          <a:noFill/>
        </p:spPr>
        <p:txBody>
          <a:bodyPr wrap="square" rtlCol="0">
            <a:spAutoFit/>
          </a:bodyPr>
          <a:lstStyle/>
          <a:p>
            <a:r>
              <a:rPr lang="en-US" sz="2800" dirty="0">
                <a:solidFill>
                  <a:srgbClr val="FF0000"/>
                </a:solidFill>
              </a:rPr>
              <a:t>Complexity of Algorithms</a:t>
            </a:r>
          </a:p>
        </p:txBody>
      </p:sp>
      <p:grpSp>
        <p:nvGrpSpPr>
          <p:cNvPr id="9" name="Group 8"/>
          <p:cNvGrpSpPr/>
          <p:nvPr/>
        </p:nvGrpSpPr>
        <p:grpSpPr>
          <a:xfrm>
            <a:off x="8338785" y="53502"/>
            <a:ext cx="982638" cy="783280"/>
            <a:chOff x="8243249" y="53502"/>
            <a:chExt cx="982638" cy="783280"/>
          </a:xfrm>
        </p:grpSpPr>
        <p:sp>
          <p:nvSpPr>
            <p:cNvPr id="10" name="TextBox 9"/>
            <p:cNvSpPr txBox="1"/>
            <p:nvPr/>
          </p:nvSpPr>
          <p:spPr>
            <a:xfrm>
              <a:off x="8243249" y="529005"/>
              <a:ext cx="982638" cy="307777"/>
            </a:xfrm>
            <a:prstGeom prst="rect">
              <a:avLst/>
            </a:prstGeom>
            <a:noFill/>
          </p:spPr>
          <p:txBody>
            <a:bodyPr wrap="square" rtlCol="0">
              <a:spAutoFit/>
            </a:bodyPr>
            <a:lstStyle/>
            <a:p>
              <a:r>
                <a:rPr lang="en-US" sz="1400" b="1" dirty="0"/>
                <a:t>CSE 2103</a:t>
              </a:r>
            </a:p>
          </p:txBody>
        </p:sp>
        <p:pic>
          <p:nvPicPr>
            <p:cNvPr id="11" name="Picture 10"/>
            <p:cNvPicPr>
              <a:picLocks noChangeAspect="1"/>
            </p:cNvPicPr>
            <p:nvPr/>
          </p:nvPicPr>
          <p:blipFill rotWithShape="1">
            <a:blip r:embed="rId3"/>
            <a:srcRect l="20378" t="12438" r="20398" b="35343"/>
            <a:stretch/>
          </p:blipFill>
          <p:spPr>
            <a:xfrm>
              <a:off x="8366079" y="53502"/>
              <a:ext cx="600501" cy="529474"/>
            </a:xfrm>
            <a:prstGeom prst="rect">
              <a:avLst/>
            </a:prstGeom>
          </p:spPr>
        </p:pic>
      </p:grpSp>
    </p:spTree>
    <p:extLst>
      <p:ext uri="{BB962C8B-B14F-4D97-AF65-F5344CB8AC3E}">
        <p14:creationId xmlns:p14="http://schemas.microsoft.com/office/powerpoint/2010/main" val="1949741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1000"/>
                                        <p:tgtEl>
                                          <p:spTgt spid="5">
                                            <p:txEl>
                                              <p:pRg st="0" end="0"/>
                                            </p:txEl>
                                          </p:spTgt>
                                        </p:tgtEl>
                                      </p:cBhvr>
                                    </p:animEffect>
                                    <p:anim calcmode="lin" valueType="num">
                                      <p:cBhvr>
                                        <p:cTn id="8"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
                                            <p:txEl>
                                              <p:pRg st="2" end="2"/>
                                            </p:txEl>
                                          </p:spTgt>
                                        </p:tgtEl>
                                        <p:attrNameLst>
                                          <p:attrName>style.visibility</p:attrName>
                                        </p:attrNameLst>
                                      </p:cBhvr>
                                      <p:to>
                                        <p:strVal val="visible"/>
                                      </p:to>
                                    </p:set>
                                    <p:animEffect transition="in" filter="fade">
                                      <p:cBhvr>
                                        <p:cTn id="14" dur="1000"/>
                                        <p:tgtEl>
                                          <p:spTgt spid="5">
                                            <p:txEl>
                                              <p:pRg st="2" end="2"/>
                                            </p:txEl>
                                          </p:spTgt>
                                        </p:tgtEl>
                                      </p:cBhvr>
                                    </p:animEffect>
                                    <p:anim calcmode="lin" valueType="num">
                                      <p:cBhvr>
                                        <p:cTn id="15" dur="1000" fill="hold"/>
                                        <p:tgtEl>
                                          <p:spTgt spid="5">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5">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8" fill="hold" nodeType="clickEffect">
                                  <p:stCondLst>
                                    <p:cond delay="0"/>
                                  </p:stCondLst>
                                  <p:childTnLst>
                                    <p:set>
                                      <p:cBhvr>
                                        <p:cTn id="20" dur="1" fill="hold">
                                          <p:stCondLst>
                                            <p:cond delay="0"/>
                                          </p:stCondLst>
                                        </p:cTn>
                                        <p:tgtEl>
                                          <p:spTgt spid="5">
                                            <p:txEl>
                                              <p:pRg st="4" end="4"/>
                                            </p:txEl>
                                          </p:spTgt>
                                        </p:tgtEl>
                                        <p:attrNameLst>
                                          <p:attrName>style.visibility</p:attrName>
                                        </p:attrNameLst>
                                      </p:cBhvr>
                                      <p:to>
                                        <p:strVal val="visible"/>
                                      </p:to>
                                    </p:set>
                                    <p:anim calcmode="lin" valueType="num">
                                      <p:cBhvr additive="base">
                                        <p:cTn id="21" dur="500" fill="hold"/>
                                        <p:tgtEl>
                                          <p:spTgt spid="5">
                                            <p:txEl>
                                              <p:pRg st="4" end="4"/>
                                            </p:txEl>
                                          </p:spTgt>
                                        </p:tgtEl>
                                        <p:attrNameLst>
                                          <p:attrName>ppt_x</p:attrName>
                                        </p:attrNameLst>
                                      </p:cBhvr>
                                      <p:tavLst>
                                        <p:tav tm="0">
                                          <p:val>
                                            <p:strVal val="0-#ppt_w/2"/>
                                          </p:val>
                                        </p:tav>
                                        <p:tav tm="100000">
                                          <p:val>
                                            <p:strVal val="#ppt_x"/>
                                          </p:val>
                                        </p:tav>
                                      </p:tavLst>
                                    </p:anim>
                                    <p:anim calcmode="lin" valueType="num">
                                      <p:cBhvr additive="base">
                                        <p:cTn id="22" dur="500" fill="hold"/>
                                        <p:tgtEl>
                                          <p:spTgt spid="5">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animEffect transition="in" filter="fade">
                                      <p:cBhvr>
                                        <p:cTn id="27" dur="1000"/>
                                        <p:tgtEl>
                                          <p:spTgt spid="5">
                                            <p:txEl>
                                              <p:pRg st="6" end="6"/>
                                            </p:txEl>
                                          </p:spTgt>
                                        </p:tgtEl>
                                      </p:cBhvr>
                                    </p:animEffect>
                                    <p:anim calcmode="lin" valueType="num">
                                      <p:cBhvr>
                                        <p:cTn id="28" dur="1000" fill="hold"/>
                                        <p:tgtEl>
                                          <p:spTgt spid="5">
                                            <p:txEl>
                                              <p:pRg st="6" end="6"/>
                                            </p:txEl>
                                          </p:spTgt>
                                        </p:tgtEl>
                                        <p:attrNameLst>
                                          <p:attrName>ppt_x</p:attrName>
                                        </p:attrNameLst>
                                      </p:cBhvr>
                                      <p:tavLst>
                                        <p:tav tm="0">
                                          <p:val>
                                            <p:strVal val="#ppt_x"/>
                                          </p:val>
                                        </p:tav>
                                        <p:tav tm="100000">
                                          <p:val>
                                            <p:strVal val="#ppt_x"/>
                                          </p:val>
                                        </p:tav>
                                      </p:tavLst>
                                    </p:anim>
                                    <p:anim calcmode="lin" valueType="num">
                                      <p:cBhvr>
                                        <p:cTn id="29" dur="1000" fill="hold"/>
                                        <p:tgtEl>
                                          <p:spTgt spid="5">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nodeType="clickEffect">
                                  <p:stCondLst>
                                    <p:cond delay="0"/>
                                  </p:stCondLst>
                                  <p:childTnLst>
                                    <p:set>
                                      <p:cBhvr>
                                        <p:cTn id="33" dur="1" fill="hold">
                                          <p:stCondLst>
                                            <p:cond delay="0"/>
                                          </p:stCondLst>
                                        </p:cTn>
                                        <p:tgtEl>
                                          <p:spTgt spid="5">
                                            <p:txEl>
                                              <p:pRg st="8" end="8"/>
                                            </p:txEl>
                                          </p:spTgt>
                                        </p:tgtEl>
                                        <p:attrNameLst>
                                          <p:attrName>style.visibility</p:attrName>
                                        </p:attrNameLst>
                                      </p:cBhvr>
                                      <p:to>
                                        <p:strVal val="visible"/>
                                      </p:to>
                                    </p:set>
                                    <p:animEffect transition="in" filter="fade">
                                      <p:cBhvr>
                                        <p:cTn id="34" dur="1000"/>
                                        <p:tgtEl>
                                          <p:spTgt spid="5">
                                            <p:txEl>
                                              <p:pRg st="8" end="8"/>
                                            </p:txEl>
                                          </p:spTgt>
                                        </p:tgtEl>
                                      </p:cBhvr>
                                    </p:animEffect>
                                    <p:anim calcmode="lin" valueType="num">
                                      <p:cBhvr>
                                        <p:cTn id="35" dur="1000" fill="hold"/>
                                        <p:tgtEl>
                                          <p:spTgt spid="5">
                                            <p:txEl>
                                              <p:pRg st="8" end="8"/>
                                            </p:txEl>
                                          </p:spTgt>
                                        </p:tgtEl>
                                        <p:attrNameLst>
                                          <p:attrName>ppt_x</p:attrName>
                                        </p:attrNameLst>
                                      </p:cBhvr>
                                      <p:tavLst>
                                        <p:tav tm="0">
                                          <p:val>
                                            <p:strVal val="#ppt_x"/>
                                          </p:val>
                                        </p:tav>
                                        <p:tav tm="100000">
                                          <p:val>
                                            <p:strVal val="#ppt_x"/>
                                          </p:val>
                                        </p:tav>
                                      </p:tavLst>
                                    </p:anim>
                                    <p:anim calcmode="lin" valueType="num">
                                      <p:cBhvr>
                                        <p:cTn id="36" dur="1000" fill="hold"/>
                                        <p:tgtEl>
                                          <p:spTgt spid="5">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nodeType="clickEffect">
                                  <p:stCondLst>
                                    <p:cond delay="0"/>
                                  </p:stCondLst>
                                  <p:childTnLst>
                                    <p:set>
                                      <p:cBhvr>
                                        <p:cTn id="40" dur="1" fill="hold">
                                          <p:stCondLst>
                                            <p:cond delay="0"/>
                                          </p:stCondLst>
                                        </p:cTn>
                                        <p:tgtEl>
                                          <p:spTgt spid="5">
                                            <p:txEl>
                                              <p:pRg st="10" end="10"/>
                                            </p:txEl>
                                          </p:spTgt>
                                        </p:tgtEl>
                                        <p:attrNameLst>
                                          <p:attrName>style.visibility</p:attrName>
                                        </p:attrNameLst>
                                      </p:cBhvr>
                                      <p:to>
                                        <p:strVal val="visible"/>
                                      </p:to>
                                    </p:set>
                                    <p:animEffect transition="in" filter="fade">
                                      <p:cBhvr>
                                        <p:cTn id="41" dur="1000"/>
                                        <p:tgtEl>
                                          <p:spTgt spid="5">
                                            <p:txEl>
                                              <p:pRg st="10" end="10"/>
                                            </p:txEl>
                                          </p:spTgt>
                                        </p:tgtEl>
                                      </p:cBhvr>
                                    </p:animEffect>
                                    <p:anim calcmode="lin" valueType="num">
                                      <p:cBhvr>
                                        <p:cTn id="42" dur="1000" fill="hold"/>
                                        <p:tgtEl>
                                          <p:spTgt spid="5">
                                            <p:txEl>
                                              <p:pRg st="10" end="10"/>
                                            </p:txEl>
                                          </p:spTgt>
                                        </p:tgtEl>
                                        <p:attrNameLst>
                                          <p:attrName>ppt_x</p:attrName>
                                        </p:attrNameLst>
                                      </p:cBhvr>
                                      <p:tavLst>
                                        <p:tav tm="0">
                                          <p:val>
                                            <p:strVal val="#ppt_x"/>
                                          </p:val>
                                        </p:tav>
                                        <p:tav tm="100000">
                                          <p:val>
                                            <p:strVal val="#ppt_x"/>
                                          </p:val>
                                        </p:tav>
                                      </p:tavLst>
                                    </p:anim>
                                    <p:anim calcmode="lin" valueType="num">
                                      <p:cBhvr>
                                        <p:cTn id="43" dur="1000" fill="hold"/>
                                        <p:tgtEl>
                                          <p:spTgt spid="5">
                                            <p:txEl>
                                              <p:pRg st="10" end="1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cstate="print">
            <a:extLst>
              <a:ext uri="{28A0092B-C50C-407E-A947-70E740481C1C}">
                <a14:useLocalDpi xmlns:a14="http://schemas.microsoft.com/office/drawing/2010/main" val="0"/>
              </a:ext>
            </a:extLst>
          </a:blip>
          <a:srcRect t="8374" r="8090" b="3908"/>
          <a:stretch/>
        </p:blipFill>
        <p:spPr>
          <a:xfrm>
            <a:off x="2207810" y="461670"/>
            <a:ext cx="4576447" cy="6079447"/>
          </a:xfrm>
          <a:prstGeom prst="rect">
            <a:avLst/>
          </a:prstGeom>
          <a:ln>
            <a:solidFill>
              <a:srgbClr val="FF0000"/>
            </a:solidFill>
          </a:ln>
        </p:spPr>
      </p:pic>
      <p:sp>
        <p:nvSpPr>
          <p:cNvPr id="7" name="TextBox 6"/>
          <p:cNvSpPr txBox="1"/>
          <p:nvPr/>
        </p:nvSpPr>
        <p:spPr>
          <a:xfrm>
            <a:off x="78377" y="20113"/>
            <a:ext cx="5329646" cy="584775"/>
          </a:xfrm>
          <a:prstGeom prst="rect">
            <a:avLst/>
          </a:prstGeom>
          <a:noFill/>
        </p:spPr>
        <p:txBody>
          <a:bodyPr wrap="square" rtlCol="0">
            <a:spAutoFit/>
          </a:bodyPr>
          <a:lstStyle/>
          <a:p>
            <a:r>
              <a:rPr lang="en-US" sz="3200" b="1" dirty="0">
                <a:solidFill>
                  <a:srgbClr val="FF0000"/>
                </a:solidFill>
              </a:rPr>
              <a:t>Flowcharts</a:t>
            </a:r>
          </a:p>
        </p:txBody>
      </p:sp>
      <p:grpSp>
        <p:nvGrpSpPr>
          <p:cNvPr id="10" name="Group 9"/>
          <p:cNvGrpSpPr/>
          <p:nvPr/>
        </p:nvGrpSpPr>
        <p:grpSpPr>
          <a:xfrm>
            <a:off x="8338785" y="53502"/>
            <a:ext cx="982638" cy="783280"/>
            <a:chOff x="8243249" y="53502"/>
            <a:chExt cx="982638" cy="783280"/>
          </a:xfrm>
        </p:grpSpPr>
        <p:sp>
          <p:nvSpPr>
            <p:cNvPr id="11" name="TextBox 10"/>
            <p:cNvSpPr txBox="1"/>
            <p:nvPr/>
          </p:nvSpPr>
          <p:spPr>
            <a:xfrm>
              <a:off x="8243249" y="529005"/>
              <a:ext cx="982638" cy="307777"/>
            </a:xfrm>
            <a:prstGeom prst="rect">
              <a:avLst/>
            </a:prstGeom>
            <a:noFill/>
          </p:spPr>
          <p:txBody>
            <a:bodyPr wrap="square" rtlCol="0">
              <a:spAutoFit/>
            </a:bodyPr>
            <a:lstStyle/>
            <a:p>
              <a:r>
                <a:rPr lang="en-US" sz="1400" b="1" dirty="0"/>
                <a:t>CSE 2103</a:t>
              </a:r>
            </a:p>
          </p:txBody>
        </p:sp>
        <p:pic>
          <p:nvPicPr>
            <p:cNvPr id="12" name="Picture 11"/>
            <p:cNvPicPr>
              <a:picLocks noChangeAspect="1"/>
            </p:cNvPicPr>
            <p:nvPr/>
          </p:nvPicPr>
          <p:blipFill rotWithShape="1">
            <a:blip r:embed="rId3"/>
            <a:srcRect l="20378" t="12438" r="20398" b="35343"/>
            <a:stretch/>
          </p:blipFill>
          <p:spPr>
            <a:xfrm>
              <a:off x="8366079" y="53502"/>
              <a:ext cx="600501" cy="529474"/>
            </a:xfrm>
            <a:prstGeom prst="rect">
              <a:avLst/>
            </a:prstGeom>
          </p:spPr>
        </p:pic>
      </p:grpSp>
    </p:spTree>
    <p:extLst>
      <p:ext uri="{BB962C8B-B14F-4D97-AF65-F5344CB8AC3E}">
        <p14:creationId xmlns:p14="http://schemas.microsoft.com/office/powerpoint/2010/main" val="97887988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AD4C54B-CB7B-F19D-427C-A8AA360994E4}"/>
              </a:ext>
            </a:extLst>
          </p:cNvPr>
          <p:cNvSpPr txBox="1">
            <a:spLocks/>
          </p:cNvSpPr>
          <p:nvPr/>
        </p:nvSpPr>
        <p:spPr>
          <a:xfrm>
            <a:off x="611046" y="2061210"/>
            <a:ext cx="7839534" cy="3329940"/>
          </a:xfrm>
          <a:prstGeom prst="rect">
            <a:avLst/>
          </a:prstGeom>
        </p:spPr>
        <p:txBody>
          <a:bodyP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000" dirty="0"/>
              <a:t>   </a:t>
            </a:r>
            <a:r>
              <a:rPr lang="en-US" sz="7200" dirty="0"/>
              <a:t>Understanding</a:t>
            </a:r>
            <a:r>
              <a:rPr lang="en-US" sz="3000" dirty="0"/>
              <a:t> </a:t>
            </a:r>
            <a:r>
              <a:rPr lang="en-US" sz="7200" dirty="0"/>
              <a:t>Time</a:t>
            </a:r>
            <a:r>
              <a:rPr lang="en-US" sz="3000" dirty="0"/>
              <a:t> </a:t>
            </a:r>
            <a:r>
              <a:rPr lang="en-US" sz="7200" dirty="0"/>
              <a:t>Complexity</a:t>
            </a:r>
            <a:r>
              <a:rPr lang="en-US" sz="3000" dirty="0"/>
              <a:t> </a:t>
            </a:r>
          </a:p>
        </p:txBody>
      </p:sp>
      <p:sp>
        <p:nvSpPr>
          <p:cNvPr id="9" name="TextBox 8">
            <a:extLst>
              <a:ext uri="{FF2B5EF4-FFF2-40B4-BE49-F238E27FC236}">
                <a16:creationId xmlns:a16="http://schemas.microsoft.com/office/drawing/2014/main" id="{8036D7BD-2EAF-36E1-B949-B7921A176CBA}"/>
              </a:ext>
            </a:extLst>
          </p:cNvPr>
          <p:cNvSpPr txBox="1"/>
          <p:nvPr/>
        </p:nvSpPr>
        <p:spPr>
          <a:xfrm>
            <a:off x="112854" y="1620143"/>
            <a:ext cx="4285526" cy="1477328"/>
          </a:xfrm>
          <a:prstGeom prst="rect">
            <a:avLst/>
          </a:prstGeom>
          <a:noFill/>
        </p:spPr>
        <p:txBody>
          <a:bodyPr wrap="square">
            <a:spAutoFit/>
          </a:bodyPr>
          <a:lstStyle/>
          <a:p>
            <a:r>
              <a:rPr lang="en-US" sz="4500" b="1" i="1" dirty="0">
                <a:solidFill>
                  <a:srgbClr val="FF0000"/>
                </a:solidFill>
              </a:rPr>
              <a:t>Understanding Time Complexity </a:t>
            </a:r>
          </a:p>
        </p:txBody>
      </p:sp>
      <p:grpSp>
        <p:nvGrpSpPr>
          <p:cNvPr id="5" name="Group 4"/>
          <p:cNvGrpSpPr/>
          <p:nvPr/>
        </p:nvGrpSpPr>
        <p:grpSpPr>
          <a:xfrm>
            <a:off x="8338785" y="53502"/>
            <a:ext cx="982638" cy="783280"/>
            <a:chOff x="8243249" y="53502"/>
            <a:chExt cx="982638" cy="783280"/>
          </a:xfrm>
        </p:grpSpPr>
        <p:sp>
          <p:nvSpPr>
            <p:cNvPr id="6" name="TextBox 5"/>
            <p:cNvSpPr txBox="1"/>
            <p:nvPr/>
          </p:nvSpPr>
          <p:spPr>
            <a:xfrm>
              <a:off x="8243249" y="529005"/>
              <a:ext cx="982638" cy="307777"/>
            </a:xfrm>
            <a:prstGeom prst="rect">
              <a:avLst/>
            </a:prstGeom>
            <a:noFill/>
          </p:spPr>
          <p:txBody>
            <a:bodyPr wrap="square" rtlCol="0">
              <a:spAutoFit/>
            </a:bodyPr>
            <a:lstStyle/>
            <a:p>
              <a:r>
                <a:rPr lang="en-US" sz="1400" b="1" dirty="0"/>
                <a:t>CSE 2103</a:t>
              </a:r>
            </a:p>
          </p:txBody>
        </p:sp>
        <p:pic>
          <p:nvPicPr>
            <p:cNvPr id="8" name="Picture 7"/>
            <p:cNvPicPr>
              <a:picLocks noChangeAspect="1"/>
            </p:cNvPicPr>
            <p:nvPr/>
          </p:nvPicPr>
          <p:blipFill rotWithShape="1">
            <a:blip r:embed="rId2"/>
            <a:srcRect l="20378" t="12438" r="20398" b="35343"/>
            <a:stretch/>
          </p:blipFill>
          <p:spPr>
            <a:xfrm>
              <a:off x="8366079" y="53502"/>
              <a:ext cx="600501" cy="529474"/>
            </a:xfrm>
            <a:prstGeom prst="rect">
              <a:avLst/>
            </a:prstGeom>
          </p:spPr>
        </p:pic>
      </p:grpSp>
    </p:spTree>
    <p:extLst>
      <p:ext uri="{BB962C8B-B14F-4D97-AF65-F5344CB8AC3E}">
        <p14:creationId xmlns:p14="http://schemas.microsoft.com/office/powerpoint/2010/main" val="62197728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C7AFCBC-2253-AB8C-B7F4-9A646B96417F}"/>
              </a:ext>
            </a:extLst>
          </p:cNvPr>
          <p:cNvSpPr>
            <a:spLocks noGrp="1"/>
          </p:cNvSpPr>
          <p:nvPr>
            <p:ph type="body" sz="half" idx="2"/>
          </p:nvPr>
        </p:nvSpPr>
        <p:spPr>
          <a:xfrm>
            <a:off x="152400" y="857250"/>
            <a:ext cx="3992880" cy="5082540"/>
          </a:xfrm>
        </p:spPr>
        <p:txBody>
          <a:bodyPr/>
          <a:lstStyle/>
          <a:p>
            <a:pPr algn="just"/>
            <a:r>
              <a:rPr lang="en-US" dirty="0">
                <a:latin typeface="Arial Rounded MT Bold" panose="020F0704030504030204" pitchFamily="34" charset="0"/>
              </a:rPr>
              <a:t> </a:t>
            </a:r>
            <a:r>
              <a:rPr lang="en-US" sz="2100" dirty="0">
                <a:latin typeface="Arial Rounded MT Bold" panose="020F0704030504030204" pitchFamily="34" charset="0"/>
              </a:rPr>
              <a:t>“IN Computer Science, time complexity describes the amount of time that takes to run an algorithm or Code.”</a:t>
            </a:r>
          </a:p>
        </p:txBody>
      </p:sp>
      <p:pic>
        <p:nvPicPr>
          <p:cNvPr id="6" name="Picture Placeholder 5">
            <a:extLst>
              <a:ext uri="{FF2B5EF4-FFF2-40B4-BE49-F238E27FC236}">
                <a16:creationId xmlns:a16="http://schemas.microsoft.com/office/drawing/2014/main" id="{B3DE2171-44CE-47CC-95E2-C0A3D87D19F9}"/>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21441" r="21441"/>
          <a:stretch>
            <a:fillRect/>
          </a:stretch>
        </p:blipFill>
        <p:spPr>
          <a:xfrm>
            <a:off x="4362688" y="843934"/>
            <a:ext cx="4781312" cy="5074920"/>
          </a:xfrm>
          <a:prstGeom prst="rect">
            <a:avLst/>
          </a:prstGeom>
          <a:ln>
            <a:noFill/>
          </a:ln>
          <a:effectLst>
            <a:softEdge rad="112500"/>
          </a:effectLst>
        </p:spPr>
      </p:pic>
      <p:grpSp>
        <p:nvGrpSpPr>
          <p:cNvPr id="4" name="Group 3"/>
          <p:cNvGrpSpPr/>
          <p:nvPr/>
        </p:nvGrpSpPr>
        <p:grpSpPr>
          <a:xfrm>
            <a:off x="8338785" y="53502"/>
            <a:ext cx="982638" cy="783280"/>
            <a:chOff x="8243249" y="53502"/>
            <a:chExt cx="982638" cy="783280"/>
          </a:xfrm>
        </p:grpSpPr>
        <p:sp>
          <p:nvSpPr>
            <p:cNvPr id="5" name="TextBox 4"/>
            <p:cNvSpPr txBox="1"/>
            <p:nvPr/>
          </p:nvSpPr>
          <p:spPr>
            <a:xfrm>
              <a:off x="8243249" y="529005"/>
              <a:ext cx="982638" cy="307777"/>
            </a:xfrm>
            <a:prstGeom prst="rect">
              <a:avLst/>
            </a:prstGeom>
            <a:noFill/>
          </p:spPr>
          <p:txBody>
            <a:bodyPr wrap="square" rtlCol="0">
              <a:spAutoFit/>
            </a:bodyPr>
            <a:lstStyle/>
            <a:p>
              <a:r>
                <a:rPr lang="en-US" sz="1400" b="1" dirty="0"/>
                <a:t>CSE 2103</a:t>
              </a:r>
            </a:p>
          </p:txBody>
        </p:sp>
        <p:pic>
          <p:nvPicPr>
            <p:cNvPr id="7" name="Picture 6"/>
            <p:cNvPicPr>
              <a:picLocks noChangeAspect="1"/>
            </p:cNvPicPr>
            <p:nvPr/>
          </p:nvPicPr>
          <p:blipFill rotWithShape="1">
            <a:blip r:embed="rId3"/>
            <a:srcRect l="20378" t="12438" r="20398" b="35343"/>
            <a:stretch/>
          </p:blipFill>
          <p:spPr>
            <a:xfrm>
              <a:off x="8366079" y="53502"/>
              <a:ext cx="600501" cy="529474"/>
            </a:xfrm>
            <a:prstGeom prst="rect">
              <a:avLst/>
            </a:prstGeom>
          </p:spPr>
        </p:pic>
      </p:grpSp>
    </p:spTree>
    <p:extLst>
      <p:ext uri="{BB962C8B-B14F-4D97-AF65-F5344CB8AC3E}">
        <p14:creationId xmlns:p14="http://schemas.microsoft.com/office/powerpoint/2010/main" val="3665749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heel(1)">
                                      <p:cBhvr>
                                        <p:cTn id="7" dur="2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 calcmode="lin" valueType="num">
                                      <p:cBhvr additive="base">
                                        <p:cTn id="12"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DEE46C-52DE-3886-67FB-D07687B1C2AB}"/>
              </a:ext>
            </a:extLst>
          </p:cNvPr>
          <p:cNvSpPr>
            <a:spLocks noGrp="1"/>
          </p:cNvSpPr>
          <p:nvPr>
            <p:ph type="title"/>
          </p:nvPr>
        </p:nvSpPr>
        <p:spPr>
          <a:xfrm>
            <a:off x="399244" y="1277827"/>
            <a:ext cx="3442394" cy="879978"/>
          </a:xfrm>
        </p:spPr>
        <p:txBody>
          <a:bodyPr>
            <a:normAutofit/>
          </a:bodyPr>
          <a:lstStyle/>
          <a:p>
            <a:pPr algn="ctr"/>
            <a:r>
              <a:rPr lang="en-US" dirty="0">
                <a:latin typeface="Arial Black" panose="020B0A04020102020204" pitchFamily="34" charset="0"/>
              </a:rPr>
              <a:t>How to calculate Time Complexity ? </a:t>
            </a:r>
          </a:p>
        </p:txBody>
      </p:sp>
      <p:sp>
        <p:nvSpPr>
          <p:cNvPr id="4" name="Text Placeholder 3">
            <a:extLst>
              <a:ext uri="{FF2B5EF4-FFF2-40B4-BE49-F238E27FC236}">
                <a16:creationId xmlns:a16="http://schemas.microsoft.com/office/drawing/2014/main" id="{AA3E767B-D78B-EB8C-3BD4-F910E965D594}"/>
              </a:ext>
            </a:extLst>
          </p:cNvPr>
          <p:cNvSpPr>
            <a:spLocks noGrp="1"/>
          </p:cNvSpPr>
          <p:nvPr>
            <p:ph type="body" sz="half" idx="2"/>
          </p:nvPr>
        </p:nvSpPr>
        <p:spPr>
          <a:xfrm>
            <a:off x="433885" y="2958055"/>
            <a:ext cx="3442394" cy="2017190"/>
          </a:xfrm>
        </p:spPr>
        <p:txBody>
          <a:bodyPr>
            <a:normAutofit/>
          </a:bodyPr>
          <a:lstStyle/>
          <a:p>
            <a:r>
              <a:rPr lang="en-US" sz="2100" dirty="0"/>
              <a:t>“Time complexity is calculated by counting  the Number of Operation , which takes a fixed amount of time to perform.”</a:t>
            </a:r>
          </a:p>
        </p:txBody>
      </p:sp>
      <p:pic>
        <p:nvPicPr>
          <p:cNvPr id="19" name="Picture 18">
            <a:extLst>
              <a:ext uri="{FF2B5EF4-FFF2-40B4-BE49-F238E27FC236}">
                <a16:creationId xmlns:a16="http://schemas.microsoft.com/office/drawing/2014/main" id="{A3424452-9E5B-1DB0-D546-E2359CD24D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95968" y="1026160"/>
            <a:ext cx="4929252" cy="4974590"/>
          </a:xfrm>
          <a:prstGeom prst="rect">
            <a:avLst/>
          </a:prstGeom>
        </p:spPr>
      </p:pic>
      <p:grpSp>
        <p:nvGrpSpPr>
          <p:cNvPr id="5" name="Group 4"/>
          <p:cNvGrpSpPr/>
          <p:nvPr/>
        </p:nvGrpSpPr>
        <p:grpSpPr>
          <a:xfrm>
            <a:off x="8338785" y="53502"/>
            <a:ext cx="982638" cy="783280"/>
            <a:chOff x="8243249" y="53502"/>
            <a:chExt cx="982638" cy="783280"/>
          </a:xfrm>
        </p:grpSpPr>
        <p:sp>
          <p:nvSpPr>
            <p:cNvPr id="6" name="TextBox 5"/>
            <p:cNvSpPr txBox="1"/>
            <p:nvPr/>
          </p:nvSpPr>
          <p:spPr>
            <a:xfrm>
              <a:off x="8243249" y="529005"/>
              <a:ext cx="982638" cy="307777"/>
            </a:xfrm>
            <a:prstGeom prst="rect">
              <a:avLst/>
            </a:prstGeom>
            <a:noFill/>
          </p:spPr>
          <p:txBody>
            <a:bodyPr wrap="square" rtlCol="0">
              <a:spAutoFit/>
            </a:bodyPr>
            <a:lstStyle/>
            <a:p>
              <a:r>
                <a:rPr lang="en-US" sz="1400" b="1" dirty="0"/>
                <a:t>CSE 2103</a:t>
              </a:r>
            </a:p>
          </p:txBody>
        </p:sp>
        <p:pic>
          <p:nvPicPr>
            <p:cNvPr id="7" name="Picture 6"/>
            <p:cNvPicPr>
              <a:picLocks noChangeAspect="1"/>
            </p:cNvPicPr>
            <p:nvPr/>
          </p:nvPicPr>
          <p:blipFill rotWithShape="1">
            <a:blip r:embed="rId3"/>
            <a:srcRect l="20378" t="12438" r="20398" b="35343"/>
            <a:stretch/>
          </p:blipFill>
          <p:spPr>
            <a:xfrm>
              <a:off x="8366079" y="53502"/>
              <a:ext cx="600501" cy="529474"/>
            </a:xfrm>
            <a:prstGeom prst="rect">
              <a:avLst/>
            </a:prstGeom>
          </p:spPr>
        </p:pic>
      </p:grpSp>
    </p:spTree>
    <p:extLst>
      <p:ext uri="{BB962C8B-B14F-4D97-AF65-F5344CB8AC3E}">
        <p14:creationId xmlns:p14="http://schemas.microsoft.com/office/powerpoint/2010/main" val="3344363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7F8D27-F8AF-1513-C688-307138D3D831}"/>
              </a:ext>
            </a:extLst>
          </p:cNvPr>
          <p:cNvSpPr>
            <a:spLocks noGrp="1"/>
          </p:cNvSpPr>
          <p:nvPr>
            <p:ph type="title"/>
          </p:nvPr>
        </p:nvSpPr>
        <p:spPr>
          <a:xfrm>
            <a:off x="164940" y="1143000"/>
            <a:ext cx="3090440" cy="592479"/>
          </a:xfrm>
        </p:spPr>
        <p:txBody>
          <a:bodyPr>
            <a:normAutofit/>
          </a:bodyPr>
          <a:lstStyle/>
          <a:p>
            <a:pPr algn="ctr"/>
            <a:r>
              <a:rPr lang="en-US" sz="2700" b="1" dirty="0">
                <a:solidFill>
                  <a:schemeClr val="tx2">
                    <a:lumMod val="50000"/>
                  </a:schemeClr>
                </a:solidFill>
              </a:rPr>
              <a:t>Big O Notation</a:t>
            </a:r>
          </a:p>
        </p:txBody>
      </p:sp>
      <p:sp>
        <p:nvSpPr>
          <p:cNvPr id="4" name="Text Placeholder 3">
            <a:extLst>
              <a:ext uri="{FF2B5EF4-FFF2-40B4-BE49-F238E27FC236}">
                <a16:creationId xmlns:a16="http://schemas.microsoft.com/office/drawing/2014/main" id="{243DE5E5-AF64-7681-DFF8-23F1A60EB095}"/>
              </a:ext>
            </a:extLst>
          </p:cNvPr>
          <p:cNvSpPr>
            <a:spLocks noGrp="1"/>
          </p:cNvSpPr>
          <p:nvPr>
            <p:ph type="body" sz="half" idx="2"/>
          </p:nvPr>
        </p:nvSpPr>
        <p:spPr>
          <a:xfrm>
            <a:off x="164940" y="2013273"/>
            <a:ext cx="3090440" cy="2038591"/>
          </a:xfrm>
        </p:spPr>
        <p:txBody>
          <a:bodyPr>
            <a:normAutofit/>
          </a:bodyPr>
          <a:lstStyle/>
          <a:p>
            <a:r>
              <a:rPr lang="en-US" sz="1800" dirty="0">
                <a:solidFill>
                  <a:srgbClr val="0A0A23"/>
                </a:solidFill>
                <a:latin typeface="Lato" panose="020F0502020204030204" pitchFamily="34" charset="0"/>
              </a:rPr>
              <a:t>“Big O notation is a mathematical notation that describes the limiting behavior of a function when the argument tends towards a particular value or infinity.”</a:t>
            </a:r>
            <a:endParaRPr lang="en-US" sz="1800" dirty="0"/>
          </a:p>
        </p:txBody>
      </p:sp>
      <p:pic>
        <p:nvPicPr>
          <p:cNvPr id="8" name="Picture 7">
            <a:extLst>
              <a:ext uri="{FF2B5EF4-FFF2-40B4-BE49-F238E27FC236}">
                <a16:creationId xmlns:a16="http://schemas.microsoft.com/office/drawing/2014/main" id="{C2D6C42C-A136-3DFA-1644-083467B352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55379" y="865207"/>
            <a:ext cx="5888621" cy="5135543"/>
          </a:xfrm>
          <a:prstGeom prst="rect">
            <a:avLst/>
          </a:prstGeom>
        </p:spPr>
      </p:pic>
      <p:grpSp>
        <p:nvGrpSpPr>
          <p:cNvPr id="5" name="Group 4"/>
          <p:cNvGrpSpPr/>
          <p:nvPr/>
        </p:nvGrpSpPr>
        <p:grpSpPr>
          <a:xfrm>
            <a:off x="8338785" y="53502"/>
            <a:ext cx="982638" cy="783280"/>
            <a:chOff x="8243249" y="53502"/>
            <a:chExt cx="982638" cy="783280"/>
          </a:xfrm>
        </p:grpSpPr>
        <p:sp>
          <p:nvSpPr>
            <p:cNvPr id="6" name="TextBox 5"/>
            <p:cNvSpPr txBox="1"/>
            <p:nvPr/>
          </p:nvSpPr>
          <p:spPr>
            <a:xfrm>
              <a:off x="8243249" y="529005"/>
              <a:ext cx="982638" cy="307777"/>
            </a:xfrm>
            <a:prstGeom prst="rect">
              <a:avLst/>
            </a:prstGeom>
            <a:noFill/>
          </p:spPr>
          <p:txBody>
            <a:bodyPr wrap="square" rtlCol="0">
              <a:spAutoFit/>
            </a:bodyPr>
            <a:lstStyle/>
            <a:p>
              <a:r>
                <a:rPr lang="en-US" sz="1400" b="1" dirty="0"/>
                <a:t>CSE 2103</a:t>
              </a:r>
            </a:p>
          </p:txBody>
        </p:sp>
        <p:pic>
          <p:nvPicPr>
            <p:cNvPr id="7" name="Picture 6"/>
            <p:cNvPicPr>
              <a:picLocks noChangeAspect="1"/>
            </p:cNvPicPr>
            <p:nvPr/>
          </p:nvPicPr>
          <p:blipFill rotWithShape="1">
            <a:blip r:embed="rId3"/>
            <a:srcRect l="20378" t="12438" r="20398" b="35343"/>
            <a:stretch/>
          </p:blipFill>
          <p:spPr>
            <a:xfrm>
              <a:off x="8366079" y="53502"/>
              <a:ext cx="600501" cy="529474"/>
            </a:xfrm>
            <a:prstGeom prst="rect">
              <a:avLst/>
            </a:prstGeom>
          </p:spPr>
        </p:pic>
      </p:grpSp>
    </p:spTree>
    <p:extLst>
      <p:ext uri="{BB962C8B-B14F-4D97-AF65-F5344CB8AC3E}">
        <p14:creationId xmlns:p14="http://schemas.microsoft.com/office/powerpoint/2010/main" val="19325127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69491" y="5831027"/>
            <a:ext cx="7574509" cy="707886"/>
          </a:xfrm>
          <a:prstGeom prst="rect">
            <a:avLst/>
          </a:prstGeom>
          <a:noFill/>
        </p:spPr>
        <p:txBody>
          <a:bodyPr wrap="square" rtlCol="0">
            <a:spAutoFit/>
          </a:bodyPr>
          <a:lstStyle/>
          <a:p>
            <a:r>
              <a:rPr lang="en-US" sz="2000" b="1" dirty="0"/>
              <a:t>Department of Computer Science and Engineering (CSE)</a:t>
            </a:r>
          </a:p>
          <a:p>
            <a:r>
              <a:rPr lang="en-US" sz="2000" b="1" dirty="0" err="1"/>
              <a:t>Pundra</a:t>
            </a:r>
            <a:r>
              <a:rPr lang="en-US" sz="2000" b="1" dirty="0"/>
              <a:t> University of Science and Technology, </a:t>
            </a:r>
            <a:r>
              <a:rPr lang="en-US" sz="2000" b="1" dirty="0" err="1"/>
              <a:t>Bogra</a:t>
            </a:r>
            <a:r>
              <a:rPr lang="en-US" sz="2000" b="1" dirty="0"/>
              <a:t>-Bangladesh </a:t>
            </a:r>
          </a:p>
        </p:txBody>
      </p:sp>
      <p:sp>
        <p:nvSpPr>
          <p:cNvPr id="6" name="TextBox 5"/>
          <p:cNvSpPr txBox="1"/>
          <p:nvPr/>
        </p:nvSpPr>
        <p:spPr>
          <a:xfrm>
            <a:off x="0" y="40939"/>
            <a:ext cx="9143999" cy="1169551"/>
          </a:xfrm>
          <a:prstGeom prst="rect">
            <a:avLst/>
          </a:prstGeom>
          <a:noFill/>
        </p:spPr>
        <p:txBody>
          <a:bodyPr wrap="square" rtlCol="0">
            <a:spAutoFit/>
          </a:bodyPr>
          <a:lstStyle/>
          <a:p>
            <a:pPr algn="ctr"/>
            <a:r>
              <a:rPr lang="en-US" sz="3600" b="1" dirty="0"/>
              <a:t>CSE 2103</a:t>
            </a:r>
          </a:p>
          <a:p>
            <a:pPr algn="ctr"/>
            <a:r>
              <a:rPr lang="en-US" sz="3400" b="1" dirty="0"/>
              <a:t>(Data Structures) </a:t>
            </a:r>
          </a:p>
        </p:txBody>
      </p:sp>
      <p:sp>
        <p:nvSpPr>
          <p:cNvPr id="7" name="Rectangle 6"/>
          <p:cNvSpPr/>
          <p:nvPr/>
        </p:nvSpPr>
        <p:spPr>
          <a:xfrm>
            <a:off x="-1" y="1612015"/>
            <a:ext cx="9143999" cy="1200329"/>
          </a:xfrm>
          <a:prstGeom prst="rect">
            <a:avLst/>
          </a:prstGeom>
        </p:spPr>
        <p:txBody>
          <a:bodyPr wrap="square">
            <a:spAutoFit/>
          </a:bodyPr>
          <a:lstStyle/>
          <a:p>
            <a:pPr algn="ctr"/>
            <a:r>
              <a:rPr lang="en-US" sz="3200" b="1" dirty="0">
                <a:solidFill>
                  <a:srgbClr val="002060"/>
                </a:solidFill>
              </a:rPr>
              <a:t>Lecture on</a:t>
            </a:r>
          </a:p>
          <a:p>
            <a:pPr algn="ctr"/>
            <a:r>
              <a:rPr lang="en-US" sz="4000" b="1" dirty="0">
                <a:solidFill>
                  <a:srgbClr val="FF0000"/>
                </a:solidFill>
              </a:rPr>
              <a:t>Chapter-1: Introduction</a:t>
            </a:r>
          </a:p>
        </p:txBody>
      </p:sp>
      <p:sp>
        <p:nvSpPr>
          <p:cNvPr id="8" name="TextBox 7"/>
          <p:cNvSpPr txBox="1"/>
          <p:nvPr/>
        </p:nvSpPr>
        <p:spPr>
          <a:xfrm>
            <a:off x="163773" y="3166281"/>
            <a:ext cx="8789158" cy="1077218"/>
          </a:xfrm>
          <a:prstGeom prst="rect">
            <a:avLst/>
          </a:prstGeom>
          <a:noFill/>
        </p:spPr>
        <p:txBody>
          <a:bodyPr wrap="square" rtlCol="0">
            <a:spAutoFit/>
          </a:bodyPr>
          <a:lstStyle/>
          <a:p>
            <a:pPr algn="ctr"/>
            <a:r>
              <a:rPr lang="en-US" dirty="0"/>
              <a:t>By</a:t>
            </a:r>
          </a:p>
          <a:p>
            <a:pPr algn="ctr"/>
            <a:r>
              <a:rPr lang="en-US" sz="2800" b="1" dirty="0">
                <a:solidFill>
                  <a:srgbClr val="7030A0"/>
                </a:solidFill>
              </a:rPr>
              <a:t>Dr. M. Golam </a:t>
            </a:r>
            <a:r>
              <a:rPr lang="en-US" sz="2800" b="1" dirty="0" err="1">
                <a:solidFill>
                  <a:srgbClr val="7030A0"/>
                </a:solidFill>
              </a:rPr>
              <a:t>Rashed</a:t>
            </a:r>
            <a:endParaRPr lang="en-US" sz="2800" b="1" dirty="0">
              <a:solidFill>
                <a:srgbClr val="7030A0"/>
              </a:solidFill>
            </a:endParaRPr>
          </a:p>
          <a:p>
            <a:pPr algn="ctr"/>
            <a:r>
              <a:rPr lang="en-US" dirty="0"/>
              <a:t>(golamrashed@ru.ac.bd)</a:t>
            </a:r>
          </a:p>
        </p:txBody>
      </p:sp>
      <p:sp>
        <p:nvSpPr>
          <p:cNvPr id="2" name="Slide Number Placeholder 1"/>
          <p:cNvSpPr>
            <a:spLocks noGrp="1"/>
          </p:cNvSpPr>
          <p:nvPr>
            <p:ph type="sldNum" sz="quarter" idx="12"/>
          </p:nvPr>
        </p:nvSpPr>
        <p:spPr/>
        <p:txBody>
          <a:bodyPr/>
          <a:lstStyle/>
          <a:p>
            <a:fld id="{1FBC1585-C671-4F90-AA0D-FD45AA239D02}" type="slidenum">
              <a:rPr lang="en-US" smtClean="0"/>
              <a:pPr/>
              <a:t>5</a:t>
            </a:fld>
            <a:endParaRPr lang="en-US"/>
          </a:p>
        </p:txBody>
      </p:sp>
      <p:pic>
        <p:nvPicPr>
          <p:cNvPr id="12" name="Picture 11"/>
          <p:cNvPicPr>
            <a:picLocks noChangeAspect="1"/>
          </p:cNvPicPr>
          <p:nvPr/>
        </p:nvPicPr>
        <p:blipFill rotWithShape="1">
          <a:blip r:embed="rId3"/>
          <a:srcRect l="20378" t="12438" r="20398" b="35343"/>
          <a:stretch/>
        </p:blipFill>
        <p:spPr>
          <a:xfrm>
            <a:off x="313295" y="5753262"/>
            <a:ext cx="1098096" cy="968214"/>
          </a:xfrm>
          <a:prstGeom prst="rect">
            <a:avLst/>
          </a:prstGeom>
        </p:spPr>
      </p:pic>
    </p:spTree>
    <p:extLst>
      <p:ext uri="{BB962C8B-B14F-4D97-AF65-F5344CB8AC3E}">
        <p14:creationId xmlns:p14="http://schemas.microsoft.com/office/powerpoint/2010/main" val="259397041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D27CCE-0B11-65EA-B033-319AD3C11333}"/>
              </a:ext>
            </a:extLst>
          </p:cNvPr>
          <p:cNvSpPr>
            <a:spLocks noGrp="1"/>
          </p:cNvSpPr>
          <p:nvPr>
            <p:ph type="title"/>
          </p:nvPr>
        </p:nvSpPr>
        <p:spPr>
          <a:xfrm>
            <a:off x="69277" y="1654758"/>
            <a:ext cx="3871733" cy="522006"/>
          </a:xfrm>
        </p:spPr>
        <p:txBody>
          <a:bodyPr>
            <a:normAutofit/>
          </a:bodyPr>
          <a:lstStyle/>
          <a:p>
            <a:r>
              <a:rPr lang="en-US" sz="2100" b="1" dirty="0"/>
              <a:t>  Common Time Complexity</a:t>
            </a:r>
          </a:p>
        </p:txBody>
      </p:sp>
      <p:sp>
        <p:nvSpPr>
          <p:cNvPr id="4" name="Text Placeholder 3">
            <a:extLst>
              <a:ext uri="{FF2B5EF4-FFF2-40B4-BE49-F238E27FC236}">
                <a16:creationId xmlns:a16="http://schemas.microsoft.com/office/drawing/2014/main" id="{C5ACE8F9-92BB-71F5-45B6-A399F549FF0E}"/>
              </a:ext>
            </a:extLst>
          </p:cNvPr>
          <p:cNvSpPr>
            <a:spLocks noGrp="1"/>
          </p:cNvSpPr>
          <p:nvPr>
            <p:ph type="body" sz="half" idx="2"/>
          </p:nvPr>
        </p:nvSpPr>
        <p:spPr>
          <a:xfrm>
            <a:off x="69277" y="2428514"/>
            <a:ext cx="3871733" cy="2798481"/>
          </a:xfrm>
        </p:spPr>
        <p:txBody>
          <a:bodyPr>
            <a:normAutofit/>
          </a:bodyPr>
          <a:lstStyle/>
          <a:p>
            <a:pPr marL="128588" indent="-128588">
              <a:buFont typeface="Arial" panose="020B0604020202020204" pitchFamily="34" charset="0"/>
              <a:buChar char="•"/>
            </a:pPr>
            <a:r>
              <a:rPr lang="en-US" sz="1800" dirty="0"/>
              <a:t>O(1) Constant Time complexity</a:t>
            </a:r>
          </a:p>
          <a:p>
            <a:pPr marL="128588" indent="-128588">
              <a:buFont typeface="Arial" panose="020B0604020202020204" pitchFamily="34" charset="0"/>
              <a:buChar char="•"/>
            </a:pPr>
            <a:r>
              <a:rPr lang="en-US" sz="1800" dirty="0"/>
              <a:t>O(N) Linear Time Complexity</a:t>
            </a:r>
          </a:p>
          <a:p>
            <a:pPr marL="128588" indent="-128588">
              <a:buFont typeface="Arial" panose="020B0604020202020204" pitchFamily="34" charset="0"/>
              <a:buChar char="•"/>
            </a:pPr>
            <a:r>
              <a:rPr lang="en-US" sz="1800" dirty="0"/>
              <a:t>O(N^2) Quadratic Time Complexity</a:t>
            </a:r>
          </a:p>
          <a:p>
            <a:pPr marL="128588" indent="-128588">
              <a:buFont typeface="Arial" panose="020B0604020202020204" pitchFamily="34" charset="0"/>
              <a:buChar char="•"/>
            </a:pPr>
            <a:r>
              <a:rPr lang="en-US" sz="1800" dirty="0"/>
              <a:t>O(N log N)  Logarithmic Time Complexity</a:t>
            </a:r>
          </a:p>
        </p:txBody>
      </p:sp>
      <p:pic>
        <p:nvPicPr>
          <p:cNvPr id="10" name="Picture 9">
            <a:extLst>
              <a:ext uri="{FF2B5EF4-FFF2-40B4-BE49-F238E27FC236}">
                <a16:creationId xmlns:a16="http://schemas.microsoft.com/office/drawing/2014/main" id="{3C8AF140-D577-CA9E-186D-A6B73CB1AB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41010" y="1013509"/>
            <a:ext cx="5215963" cy="4635660"/>
          </a:xfrm>
          <a:prstGeom prst="rect">
            <a:avLst/>
          </a:prstGeom>
        </p:spPr>
      </p:pic>
      <p:grpSp>
        <p:nvGrpSpPr>
          <p:cNvPr id="5" name="Group 4"/>
          <p:cNvGrpSpPr/>
          <p:nvPr/>
        </p:nvGrpSpPr>
        <p:grpSpPr>
          <a:xfrm>
            <a:off x="8338785" y="53502"/>
            <a:ext cx="982638" cy="783280"/>
            <a:chOff x="8243249" y="53502"/>
            <a:chExt cx="982638" cy="783280"/>
          </a:xfrm>
        </p:grpSpPr>
        <p:sp>
          <p:nvSpPr>
            <p:cNvPr id="6" name="TextBox 5"/>
            <p:cNvSpPr txBox="1"/>
            <p:nvPr/>
          </p:nvSpPr>
          <p:spPr>
            <a:xfrm>
              <a:off x="8243249" y="529005"/>
              <a:ext cx="982638" cy="307777"/>
            </a:xfrm>
            <a:prstGeom prst="rect">
              <a:avLst/>
            </a:prstGeom>
            <a:noFill/>
          </p:spPr>
          <p:txBody>
            <a:bodyPr wrap="square" rtlCol="0">
              <a:spAutoFit/>
            </a:bodyPr>
            <a:lstStyle/>
            <a:p>
              <a:r>
                <a:rPr lang="en-US" sz="1400" b="1" dirty="0"/>
                <a:t>CSE 2103</a:t>
              </a:r>
            </a:p>
          </p:txBody>
        </p:sp>
        <p:pic>
          <p:nvPicPr>
            <p:cNvPr id="7" name="Picture 6"/>
            <p:cNvPicPr>
              <a:picLocks noChangeAspect="1"/>
            </p:cNvPicPr>
            <p:nvPr/>
          </p:nvPicPr>
          <p:blipFill rotWithShape="1">
            <a:blip r:embed="rId3"/>
            <a:srcRect l="20378" t="12438" r="20398" b="35343"/>
            <a:stretch/>
          </p:blipFill>
          <p:spPr>
            <a:xfrm>
              <a:off x="8366079" y="53502"/>
              <a:ext cx="600501" cy="529474"/>
            </a:xfrm>
            <a:prstGeom prst="rect">
              <a:avLst/>
            </a:prstGeom>
          </p:spPr>
        </p:pic>
      </p:grpSp>
    </p:spTree>
    <p:extLst>
      <p:ext uri="{BB962C8B-B14F-4D97-AF65-F5344CB8AC3E}">
        <p14:creationId xmlns:p14="http://schemas.microsoft.com/office/powerpoint/2010/main" val="3067320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6D2FF5-4805-8712-2759-E09DC59EEAEE}"/>
              </a:ext>
            </a:extLst>
          </p:cNvPr>
          <p:cNvSpPr>
            <a:spLocks noGrp="1"/>
          </p:cNvSpPr>
          <p:nvPr>
            <p:ph type="title"/>
          </p:nvPr>
        </p:nvSpPr>
        <p:spPr>
          <a:xfrm>
            <a:off x="1" y="950571"/>
            <a:ext cx="7708106" cy="549617"/>
          </a:xfrm>
        </p:spPr>
        <p:txBody>
          <a:bodyPr>
            <a:noAutofit/>
          </a:bodyPr>
          <a:lstStyle/>
          <a:p>
            <a:r>
              <a:rPr lang="en-US" b="1" dirty="0"/>
              <a:t>     Constant Time Complexity-O(1)</a:t>
            </a:r>
          </a:p>
        </p:txBody>
      </p:sp>
      <p:sp>
        <p:nvSpPr>
          <p:cNvPr id="8" name="Rectangle 3">
            <a:extLst>
              <a:ext uri="{FF2B5EF4-FFF2-40B4-BE49-F238E27FC236}">
                <a16:creationId xmlns:a16="http://schemas.microsoft.com/office/drawing/2014/main" id="{A16C0C2B-9E00-B862-BA98-DBD5F119D274}"/>
              </a:ext>
            </a:extLst>
          </p:cNvPr>
          <p:cNvSpPr>
            <a:spLocks noGrp="1" noChangeArrowheads="1"/>
          </p:cNvSpPr>
          <p:nvPr>
            <p:ph type="body" sz="half" idx="2"/>
          </p:nvPr>
        </p:nvSpPr>
        <p:spPr bwMode="auto">
          <a:xfrm>
            <a:off x="3893128" y="1731880"/>
            <a:ext cx="5250872" cy="3877985"/>
          </a:xfrm>
          <a:prstGeom prst="rect">
            <a:avLst/>
          </a:prstGeom>
          <a:solidFill>
            <a:schemeClr val="tx1"/>
          </a:solidFill>
          <a:ln>
            <a:noFill/>
          </a:ln>
          <a:effectLst/>
        </p:spPr>
        <p:txBody>
          <a:bodyPr vert="horz" wrap="square" lIns="0" tIns="0" rIns="0" bIns="0" numCol="1" rtlCol="0"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685800">
              <a:lnSpc>
                <a:spcPct val="100000"/>
              </a:lnSpc>
            </a:pPr>
            <a:r>
              <a:rPr lang="en-US" altLang="en-US" sz="1800" dirty="0">
                <a:solidFill>
                  <a:schemeClr val="bg1"/>
                </a:solidFill>
                <a:latin typeface="Consolas" panose="020B0609020204030204" pitchFamily="49" charset="0"/>
              </a:rPr>
              <a:t>      #include &lt;iostream&gt;</a:t>
            </a:r>
            <a:endParaRPr lang="en-US" altLang="en-US" sz="1800" dirty="0">
              <a:solidFill>
                <a:schemeClr val="bg1"/>
              </a:solidFill>
            </a:endParaRPr>
          </a:p>
          <a:p>
            <a:pPr defTabSz="685800">
              <a:lnSpc>
                <a:spcPct val="100000"/>
              </a:lnSpc>
            </a:pPr>
            <a:r>
              <a:rPr lang="en-US" altLang="en-US" sz="1800" b="1" dirty="0">
                <a:solidFill>
                  <a:schemeClr val="bg1"/>
                </a:solidFill>
                <a:latin typeface="Consolas" panose="020B0609020204030204" pitchFamily="49" charset="0"/>
              </a:rPr>
              <a:t>     using</a:t>
            </a:r>
            <a:r>
              <a:rPr lang="en-US" altLang="en-US" sz="1800" dirty="0">
                <a:solidFill>
                  <a:schemeClr val="bg1"/>
                </a:solidFill>
                <a:latin typeface="Consolas" panose="020B0609020204030204" pitchFamily="49" charset="0"/>
              </a:rPr>
              <a:t> </a:t>
            </a:r>
            <a:r>
              <a:rPr lang="en-US" altLang="en-US" sz="1800" b="1" dirty="0">
                <a:solidFill>
                  <a:schemeClr val="bg1"/>
                </a:solidFill>
                <a:latin typeface="Consolas" panose="020B0609020204030204" pitchFamily="49" charset="0"/>
              </a:rPr>
              <a:t>namespace</a:t>
            </a:r>
            <a:r>
              <a:rPr lang="en-US" altLang="en-US" sz="1800" dirty="0">
                <a:solidFill>
                  <a:schemeClr val="bg1"/>
                </a:solidFill>
                <a:latin typeface="Consolas" panose="020B0609020204030204" pitchFamily="49" charset="0"/>
              </a:rPr>
              <a:t> std;</a:t>
            </a:r>
            <a:endParaRPr lang="en-US" altLang="en-US" sz="1800" dirty="0">
              <a:solidFill>
                <a:schemeClr val="bg1"/>
              </a:solidFill>
            </a:endParaRPr>
          </a:p>
          <a:p>
            <a:pPr defTabSz="685800">
              <a:lnSpc>
                <a:spcPct val="100000"/>
              </a:lnSpc>
            </a:pPr>
            <a:r>
              <a:rPr lang="en-US" altLang="en-US" sz="1800" dirty="0">
                <a:solidFill>
                  <a:schemeClr val="bg1"/>
                </a:solidFill>
                <a:latin typeface="Consolas" panose="020B0609020204030204" pitchFamily="49" charset="0"/>
              </a:rPr>
              <a:t> </a:t>
            </a:r>
            <a:endParaRPr lang="en-US" altLang="en-US" sz="1800" dirty="0">
              <a:solidFill>
                <a:schemeClr val="bg1"/>
              </a:solidFill>
            </a:endParaRPr>
          </a:p>
          <a:p>
            <a:pPr defTabSz="685800">
              <a:lnSpc>
                <a:spcPct val="100000"/>
              </a:lnSpc>
            </a:pPr>
            <a:r>
              <a:rPr lang="en-US" altLang="en-US" sz="1800" dirty="0">
                <a:solidFill>
                  <a:schemeClr val="bg1"/>
                </a:solidFill>
                <a:latin typeface="Consolas" panose="020B0609020204030204" pitchFamily="49" charset="0"/>
              </a:rPr>
              <a:t> </a:t>
            </a:r>
            <a:endParaRPr lang="en-US" altLang="en-US" sz="1800" dirty="0">
              <a:solidFill>
                <a:schemeClr val="bg1"/>
              </a:solidFill>
            </a:endParaRPr>
          </a:p>
          <a:p>
            <a:pPr defTabSz="685800">
              <a:lnSpc>
                <a:spcPct val="100000"/>
              </a:lnSpc>
            </a:pPr>
            <a:r>
              <a:rPr lang="en-US" altLang="en-US" sz="1800" b="1" dirty="0">
                <a:solidFill>
                  <a:schemeClr val="bg1"/>
                </a:solidFill>
                <a:latin typeface="Consolas" panose="020B0609020204030204" pitchFamily="49" charset="0"/>
              </a:rPr>
              <a:t>      int</a:t>
            </a:r>
            <a:r>
              <a:rPr lang="en-US" altLang="en-US" sz="1800" dirty="0">
                <a:solidFill>
                  <a:schemeClr val="bg1"/>
                </a:solidFill>
                <a:latin typeface="Consolas" panose="020B0609020204030204" pitchFamily="49" charset="0"/>
              </a:rPr>
              <a:t> main() {</a:t>
            </a:r>
          </a:p>
          <a:p>
            <a:pPr defTabSz="685800">
              <a:lnSpc>
                <a:spcPct val="100000"/>
              </a:lnSpc>
            </a:pPr>
            <a:r>
              <a:rPr lang="en-US" altLang="en-US" sz="1800" dirty="0">
                <a:solidFill>
                  <a:schemeClr val="bg1"/>
                </a:solidFill>
                <a:latin typeface="Consolas" panose="020B0609020204030204" pitchFamily="49" charset="0"/>
              </a:rPr>
              <a:t>      </a:t>
            </a:r>
            <a:endParaRPr lang="en-US" altLang="en-US" sz="1800" dirty="0">
              <a:solidFill>
                <a:schemeClr val="bg1"/>
              </a:solidFill>
            </a:endParaRPr>
          </a:p>
          <a:p>
            <a:pPr defTabSz="685800">
              <a:lnSpc>
                <a:spcPct val="100000"/>
              </a:lnSpc>
            </a:pPr>
            <a:r>
              <a:rPr lang="en-US" altLang="en-US" sz="1800" dirty="0">
                <a:solidFill>
                  <a:schemeClr val="bg1"/>
                </a:solidFill>
                <a:latin typeface="Consolas" panose="020B0609020204030204" pitchFamily="49" charset="0"/>
              </a:rPr>
              <a:t>      </a:t>
            </a:r>
            <a:r>
              <a:rPr lang="en-US" altLang="en-US" sz="1800" b="1" dirty="0">
                <a:solidFill>
                  <a:schemeClr val="bg1"/>
                </a:solidFill>
                <a:latin typeface="Consolas" panose="020B0609020204030204" pitchFamily="49" charset="0"/>
              </a:rPr>
              <a:t>int</a:t>
            </a:r>
            <a:r>
              <a:rPr lang="en-US" altLang="en-US" sz="1800" dirty="0">
                <a:solidFill>
                  <a:schemeClr val="bg1"/>
                </a:solidFill>
                <a:latin typeface="Consolas" panose="020B0609020204030204" pitchFamily="49" charset="0"/>
              </a:rPr>
              <a:t> </a:t>
            </a:r>
            <a:r>
              <a:rPr lang="en-US" altLang="en-US" sz="1800" dirty="0" err="1">
                <a:solidFill>
                  <a:schemeClr val="bg1"/>
                </a:solidFill>
                <a:latin typeface="Consolas" panose="020B0609020204030204" pitchFamily="49" charset="0"/>
              </a:rPr>
              <a:t>a,b</a:t>
            </a:r>
            <a:r>
              <a:rPr lang="en-US" altLang="en-US" sz="1800" dirty="0">
                <a:solidFill>
                  <a:schemeClr val="bg1"/>
                </a:solidFill>
                <a:latin typeface="Consolas" panose="020B0609020204030204" pitchFamily="49" charset="0"/>
              </a:rPr>
              <a:t>;</a:t>
            </a:r>
          </a:p>
          <a:p>
            <a:pPr defTabSz="685800">
              <a:lnSpc>
                <a:spcPct val="100000"/>
              </a:lnSpc>
            </a:pPr>
            <a:r>
              <a:rPr lang="en-US" altLang="en-US" sz="1800" dirty="0">
                <a:solidFill>
                  <a:schemeClr val="bg1"/>
                </a:solidFill>
                <a:latin typeface="Consolas" panose="020B0609020204030204" pitchFamily="49" charset="0"/>
              </a:rPr>
              <a:t>      </a:t>
            </a:r>
            <a:r>
              <a:rPr lang="en-US" altLang="en-US" sz="1800" dirty="0" err="1">
                <a:solidFill>
                  <a:schemeClr val="bg1"/>
                </a:solidFill>
                <a:latin typeface="Consolas" panose="020B0609020204030204" pitchFamily="49" charset="0"/>
              </a:rPr>
              <a:t>cin</a:t>
            </a:r>
            <a:r>
              <a:rPr lang="en-US" altLang="en-US" sz="1800" dirty="0">
                <a:solidFill>
                  <a:schemeClr val="bg1"/>
                </a:solidFill>
                <a:latin typeface="Consolas" panose="020B0609020204030204" pitchFamily="49" charset="0"/>
              </a:rPr>
              <a:t> &gt;&gt; a &gt;&gt; b; </a:t>
            </a:r>
          </a:p>
          <a:p>
            <a:pPr defTabSz="685800">
              <a:lnSpc>
                <a:spcPct val="100000"/>
              </a:lnSpc>
            </a:pPr>
            <a:r>
              <a:rPr lang="en-US" altLang="en-US" sz="1800" dirty="0">
                <a:solidFill>
                  <a:schemeClr val="bg1"/>
                </a:solidFill>
                <a:latin typeface="Consolas" panose="020B0609020204030204" pitchFamily="49" charset="0"/>
              </a:rPr>
              <a:t>       //O(1+1)=O(1) constant operation.</a:t>
            </a:r>
          </a:p>
          <a:p>
            <a:pPr defTabSz="685800">
              <a:lnSpc>
                <a:spcPct val="100000"/>
              </a:lnSpc>
            </a:pPr>
            <a:r>
              <a:rPr lang="en-US" altLang="en-US" sz="1800" dirty="0">
                <a:solidFill>
                  <a:schemeClr val="bg1"/>
                </a:solidFill>
                <a:latin typeface="Consolas" panose="020B0609020204030204" pitchFamily="49" charset="0"/>
              </a:rPr>
              <a:t>      int sum = </a:t>
            </a:r>
            <a:r>
              <a:rPr lang="en-US" altLang="en-US" sz="1800" dirty="0" err="1">
                <a:solidFill>
                  <a:schemeClr val="bg1"/>
                </a:solidFill>
                <a:latin typeface="Consolas" panose="020B0609020204030204" pitchFamily="49" charset="0"/>
              </a:rPr>
              <a:t>a+b</a:t>
            </a:r>
            <a:r>
              <a:rPr lang="en-US" altLang="en-US" sz="1800" dirty="0">
                <a:solidFill>
                  <a:schemeClr val="bg1"/>
                </a:solidFill>
                <a:latin typeface="Consolas" panose="020B0609020204030204" pitchFamily="49" charset="0"/>
              </a:rPr>
              <a:t>;</a:t>
            </a:r>
            <a:endParaRPr lang="en-US" altLang="en-US" sz="1800" dirty="0">
              <a:solidFill>
                <a:schemeClr val="bg1"/>
              </a:solidFill>
            </a:endParaRPr>
          </a:p>
          <a:p>
            <a:pPr defTabSz="685800">
              <a:lnSpc>
                <a:spcPct val="100000"/>
              </a:lnSpc>
            </a:pPr>
            <a:r>
              <a:rPr lang="en-US" altLang="en-US" sz="1800" dirty="0">
                <a:solidFill>
                  <a:schemeClr val="bg1"/>
                </a:solidFill>
                <a:latin typeface="Consolas" panose="020B0609020204030204" pitchFamily="49" charset="0"/>
              </a:rPr>
              <a:t>       </a:t>
            </a:r>
            <a:r>
              <a:rPr lang="en-US" altLang="en-US" sz="1800" dirty="0" err="1">
                <a:solidFill>
                  <a:schemeClr val="bg1"/>
                </a:solidFill>
                <a:latin typeface="Consolas" panose="020B0609020204030204" pitchFamily="49" charset="0"/>
              </a:rPr>
              <a:t>cout</a:t>
            </a:r>
            <a:r>
              <a:rPr lang="en-US" altLang="en-US" sz="1800" dirty="0">
                <a:solidFill>
                  <a:schemeClr val="bg1"/>
                </a:solidFill>
                <a:latin typeface="Consolas" panose="020B0609020204030204" pitchFamily="49" charset="0"/>
              </a:rPr>
              <a:t>&lt;&lt; sum &lt;&lt;</a:t>
            </a:r>
            <a:r>
              <a:rPr lang="en-US" altLang="en-US" sz="1800" dirty="0" err="1">
                <a:solidFill>
                  <a:schemeClr val="bg1"/>
                </a:solidFill>
                <a:latin typeface="Consolas" panose="020B0609020204030204" pitchFamily="49" charset="0"/>
              </a:rPr>
              <a:t>endl</a:t>
            </a:r>
            <a:r>
              <a:rPr lang="en-US" altLang="en-US" sz="1800" dirty="0">
                <a:solidFill>
                  <a:schemeClr val="bg1"/>
                </a:solidFill>
                <a:latin typeface="Consolas" panose="020B0609020204030204" pitchFamily="49" charset="0"/>
              </a:rPr>
              <a:t>;</a:t>
            </a:r>
            <a:endParaRPr lang="en-US" altLang="en-US" sz="1800" dirty="0">
              <a:solidFill>
                <a:schemeClr val="bg1"/>
              </a:solidFill>
            </a:endParaRPr>
          </a:p>
          <a:p>
            <a:pPr defTabSz="685800">
              <a:lnSpc>
                <a:spcPct val="100000"/>
              </a:lnSpc>
            </a:pPr>
            <a:r>
              <a:rPr lang="en-US" altLang="en-US" sz="1800" dirty="0">
                <a:solidFill>
                  <a:schemeClr val="bg1"/>
                </a:solidFill>
                <a:latin typeface="Consolas" panose="020B0609020204030204" pitchFamily="49" charset="0"/>
              </a:rPr>
              <a:t>       </a:t>
            </a:r>
            <a:r>
              <a:rPr lang="en-US" altLang="en-US" sz="1800" b="1" dirty="0">
                <a:solidFill>
                  <a:schemeClr val="bg1"/>
                </a:solidFill>
                <a:latin typeface="Consolas" panose="020B0609020204030204" pitchFamily="49" charset="0"/>
              </a:rPr>
              <a:t>return</a:t>
            </a:r>
            <a:r>
              <a:rPr lang="en-US" altLang="en-US" sz="1800" dirty="0">
                <a:solidFill>
                  <a:schemeClr val="bg1"/>
                </a:solidFill>
                <a:latin typeface="Consolas" panose="020B0609020204030204" pitchFamily="49" charset="0"/>
              </a:rPr>
              <a:t> 0;</a:t>
            </a:r>
            <a:endParaRPr lang="en-US" altLang="en-US" sz="1800" dirty="0">
              <a:solidFill>
                <a:schemeClr val="bg1"/>
              </a:solidFill>
            </a:endParaRPr>
          </a:p>
          <a:p>
            <a:pPr defTabSz="685800">
              <a:lnSpc>
                <a:spcPct val="100000"/>
              </a:lnSpc>
            </a:pPr>
            <a:r>
              <a:rPr lang="en-US" altLang="en-US" sz="1800" dirty="0">
                <a:solidFill>
                  <a:schemeClr val="bg1"/>
                </a:solidFill>
                <a:latin typeface="Consolas" panose="020B0609020204030204" pitchFamily="49" charset="0"/>
              </a:rPr>
              <a:t>      }</a:t>
            </a:r>
            <a:endParaRPr lang="en-US" altLang="en-US" sz="1800" dirty="0">
              <a:solidFill>
                <a:schemeClr val="bg1"/>
              </a:solidFill>
            </a:endParaRPr>
          </a:p>
          <a:p>
            <a:pPr defTabSz="685800">
              <a:lnSpc>
                <a:spcPct val="100000"/>
              </a:lnSpc>
            </a:pPr>
            <a:r>
              <a:rPr lang="en-US" altLang="en-US" sz="1800" dirty="0">
                <a:solidFill>
                  <a:schemeClr val="bg1"/>
                </a:solidFill>
                <a:latin typeface="Consolas" panose="020B0609020204030204" pitchFamily="49" charset="0"/>
              </a:rPr>
              <a:t>   </a:t>
            </a:r>
            <a:endParaRPr lang="en-US" altLang="en-US" sz="1800" dirty="0">
              <a:solidFill>
                <a:schemeClr val="bg1"/>
              </a:solidFill>
            </a:endParaRPr>
          </a:p>
        </p:txBody>
      </p:sp>
      <p:sp>
        <p:nvSpPr>
          <p:cNvPr id="9" name="TextBox 8">
            <a:extLst>
              <a:ext uri="{FF2B5EF4-FFF2-40B4-BE49-F238E27FC236}">
                <a16:creationId xmlns:a16="http://schemas.microsoft.com/office/drawing/2014/main" id="{A6832A5A-4E3E-61D1-B15F-D5F76AD6E454}"/>
              </a:ext>
            </a:extLst>
          </p:cNvPr>
          <p:cNvSpPr txBox="1"/>
          <p:nvPr/>
        </p:nvSpPr>
        <p:spPr>
          <a:xfrm>
            <a:off x="169231" y="2121694"/>
            <a:ext cx="3038313" cy="646331"/>
          </a:xfrm>
          <a:prstGeom prst="rect">
            <a:avLst/>
          </a:prstGeom>
          <a:noFill/>
        </p:spPr>
        <p:txBody>
          <a:bodyPr wrap="square" rtlCol="0">
            <a:spAutoFit/>
          </a:bodyPr>
          <a:lstStyle/>
          <a:p>
            <a:pPr marL="214313" indent="-214313">
              <a:buFont typeface="Wingdings" panose="05000000000000000000" pitchFamily="2" charset="2"/>
              <a:buChar char="Ø"/>
            </a:pPr>
            <a:r>
              <a:rPr lang="en-US" b="1" dirty="0"/>
              <a:t>Input ( in single operation)</a:t>
            </a:r>
          </a:p>
          <a:p>
            <a:pPr marL="214313" indent="-214313">
              <a:buFont typeface="Wingdings" panose="05000000000000000000" pitchFamily="2" charset="2"/>
              <a:buChar char="Ø"/>
            </a:pPr>
            <a:r>
              <a:rPr lang="en-US" b="1" dirty="0"/>
              <a:t>Output (in single operation)</a:t>
            </a:r>
          </a:p>
        </p:txBody>
      </p:sp>
      <p:grpSp>
        <p:nvGrpSpPr>
          <p:cNvPr id="5" name="Group 4"/>
          <p:cNvGrpSpPr/>
          <p:nvPr/>
        </p:nvGrpSpPr>
        <p:grpSpPr>
          <a:xfrm>
            <a:off x="8338785" y="53502"/>
            <a:ext cx="982638" cy="783280"/>
            <a:chOff x="8243249" y="53502"/>
            <a:chExt cx="982638" cy="783280"/>
          </a:xfrm>
        </p:grpSpPr>
        <p:sp>
          <p:nvSpPr>
            <p:cNvPr id="6" name="TextBox 5"/>
            <p:cNvSpPr txBox="1"/>
            <p:nvPr/>
          </p:nvSpPr>
          <p:spPr>
            <a:xfrm>
              <a:off x="8243249" y="529005"/>
              <a:ext cx="982638" cy="307777"/>
            </a:xfrm>
            <a:prstGeom prst="rect">
              <a:avLst/>
            </a:prstGeom>
            <a:noFill/>
          </p:spPr>
          <p:txBody>
            <a:bodyPr wrap="square" rtlCol="0">
              <a:spAutoFit/>
            </a:bodyPr>
            <a:lstStyle/>
            <a:p>
              <a:r>
                <a:rPr lang="en-US" sz="1400" b="1" dirty="0"/>
                <a:t>CSE 2103</a:t>
              </a:r>
            </a:p>
          </p:txBody>
        </p:sp>
        <p:pic>
          <p:nvPicPr>
            <p:cNvPr id="7" name="Picture 6"/>
            <p:cNvPicPr>
              <a:picLocks noChangeAspect="1"/>
            </p:cNvPicPr>
            <p:nvPr/>
          </p:nvPicPr>
          <p:blipFill rotWithShape="1">
            <a:blip r:embed="rId2"/>
            <a:srcRect l="20378" t="12438" r="20398" b="35343"/>
            <a:stretch/>
          </p:blipFill>
          <p:spPr>
            <a:xfrm>
              <a:off x="8366079" y="53502"/>
              <a:ext cx="600501" cy="529474"/>
            </a:xfrm>
            <a:prstGeom prst="rect">
              <a:avLst/>
            </a:prstGeom>
          </p:spPr>
        </p:pic>
      </p:grpSp>
    </p:spTree>
    <p:extLst>
      <p:ext uri="{BB962C8B-B14F-4D97-AF65-F5344CB8AC3E}">
        <p14:creationId xmlns:p14="http://schemas.microsoft.com/office/powerpoint/2010/main" val="1898106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0" presetClass="entr" presetSubtype="0" fill="hold" grpId="0" nodeType="withEffect">
                                  <p:stCondLst>
                                    <p:cond delay="0"/>
                                  </p:stCondLst>
                                  <p:childTnLst>
                                    <p:set>
                                      <p:cBhvr>
                                        <p:cTn id="8" dur="1" fill="hold">
                                          <p:stCondLst>
                                            <p:cond delay="0"/>
                                          </p:stCondLst>
                                        </p:cTn>
                                        <p:tgtEl>
                                          <p:spTgt spid="8">
                                            <p:bg/>
                                          </p:spTgt>
                                        </p:tgtEl>
                                        <p:attrNameLst>
                                          <p:attrName>style.visibility</p:attrName>
                                        </p:attrNameLst>
                                      </p:cBhvr>
                                      <p:to>
                                        <p:strVal val="visible"/>
                                      </p:to>
                                    </p:set>
                                    <p:animEffect transition="in" filter="fade">
                                      <p:cBhvr>
                                        <p:cTn id="9" dur="500"/>
                                        <p:tgtEl>
                                          <p:spTgt spid="8">
                                            <p:bg/>
                                          </p:spTgt>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8">
                                            <p:txEl>
                                              <p:pRg st="0" end="0"/>
                                            </p:txEl>
                                          </p:spTgt>
                                        </p:tgtEl>
                                        <p:attrNameLst>
                                          <p:attrName>style.visibility</p:attrName>
                                        </p:attrNameLst>
                                      </p:cBhvr>
                                      <p:to>
                                        <p:strVal val="visible"/>
                                      </p:to>
                                    </p:set>
                                    <p:animEffect transition="in" filter="fade">
                                      <p:cBhvr>
                                        <p:cTn id="14" dur="500"/>
                                        <p:tgtEl>
                                          <p:spTgt spid="8">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8">
                                            <p:txEl>
                                              <p:pRg st="1" end="1"/>
                                            </p:txEl>
                                          </p:spTgt>
                                        </p:tgtEl>
                                        <p:attrNameLst>
                                          <p:attrName>style.visibility</p:attrName>
                                        </p:attrNameLst>
                                      </p:cBhvr>
                                      <p:to>
                                        <p:strVal val="visible"/>
                                      </p:to>
                                    </p:set>
                                    <p:animEffect transition="in" filter="fade">
                                      <p:cBhvr>
                                        <p:cTn id="19" dur="500"/>
                                        <p:tgtEl>
                                          <p:spTgt spid="8">
                                            <p:txEl>
                                              <p:pRg st="1" end="1"/>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8">
                                            <p:txEl>
                                              <p:pRg st="2" end="2"/>
                                            </p:txEl>
                                          </p:spTgt>
                                        </p:tgtEl>
                                        <p:attrNameLst>
                                          <p:attrName>style.visibility</p:attrName>
                                        </p:attrNameLst>
                                      </p:cBhvr>
                                      <p:to>
                                        <p:strVal val="visible"/>
                                      </p:to>
                                    </p:set>
                                    <p:animEffect transition="in" filter="fade">
                                      <p:cBhvr>
                                        <p:cTn id="24" dur="500"/>
                                        <p:tgtEl>
                                          <p:spTgt spid="8">
                                            <p:txEl>
                                              <p:pRg st="2" end="2"/>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8">
                                            <p:txEl>
                                              <p:pRg st="3" end="3"/>
                                            </p:txEl>
                                          </p:spTgt>
                                        </p:tgtEl>
                                        <p:attrNameLst>
                                          <p:attrName>style.visibility</p:attrName>
                                        </p:attrNameLst>
                                      </p:cBhvr>
                                      <p:to>
                                        <p:strVal val="visible"/>
                                      </p:to>
                                    </p:set>
                                    <p:animEffect transition="in" filter="fade">
                                      <p:cBhvr>
                                        <p:cTn id="29" dur="500"/>
                                        <p:tgtEl>
                                          <p:spTgt spid="8">
                                            <p:txEl>
                                              <p:pRg st="3" end="3"/>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8">
                                            <p:txEl>
                                              <p:pRg st="4" end="4"/>
                                            </p:txEl>
                                          </p:spTgt>
                                        </p:tgtEl>
                                        <p:attrNameLst>
                                          <p:attrName>style.visibility</p:attrName>
                                        </p:attrNameLst>
                                      </p:cBhvr>
                                      <p:to>
                                        <p:strVal val="visible"/>
                                      </p:to>
                                    </p:set>
                                    <p:animEffect transition="in" filter="fade">
                                      <p:cBhvr>
                                        <p:cTn id="34" dur="500"/>
                                        <p:tgtEl>
                                          <p:spTgt spid="8">
                                            <p:txEl>
                                              <p:pRg st="4" end="4"/>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8">
                                            <p:txEl>
                                              <p:pRg st="5" end="5"/>
                                            </p:txEl>
                                          </p:spTgt>
                                        </p:tgtEl>
                                        <p:attrNameLst>
                                          <p:attrName>style.visibility</p:attrName>
                                        </p:attrNameLst>
                                      </p:cBhvr>
                                      <p:to>
                                        <p:strVal val="visible"/>
                                      </p:to>
                                    </p:set>
                                    <p:animEffect transition="in" filter="fade">
                                      <p:cBhvr>
                                        <p:cTn id="39" dur="500"/>
                                        <p:tgtEl>
                                          <p:spTgt spid="8">
                                            <p:txEl>
                                              <p:pRg st="5" end="5"/>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8">
                                            <p:txEl>
                                              <p:pRg st="6" end="6"/>
                                            </p:txEl>
                                          </p:spTgt>
                                        </p:tgtEl>
                                        <p:attrNameLst>
                                          <p:attrName>style.visibility</p:attrName>
                                        </p:attrNameLst>
                                      </p:cBhvr>
                                      <p:to>
                                        <p:strVal val="visible"/>
                                      </p:to>
                                    </p:set>
                                    <p:animEffect transition="in" filter="fade">
                                      <p:cBhvr>
                                        <p:cTn id="44" dur="500"/>
                                        <p:tgtEl>
                                          <p:spTgt spid="8">
                                            <p:txEl>
                                              <p:pRg st="6" end="6"/>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8">
                                            <p:txEl>
                                              <p:pRg st="7" end="7"/>
                                            </p:txEl>
                                          </p:spTgt>
                                        </p:tgtEl>
                                        <p:attrNameLst>
                                          <p:attrName>style.visibility</p:attrName>
                                        </p:attrNameLst>
                                      </p:cBhvr>
                                      <p:to>
                                        <p:strVal val="visible"/>
                                      </p:to>
                                    </p:set>
                                    <p:animEffect transition="in" filter="fade">
                                      <p:cBhvr>
                                        <p:cTn id="49" dur="500"/>
                                        <p:tgtEl>
                                          <p:spTgt spid="8">
                                            <p:txEl>
                                              <p:pRg st="7" end="7"/>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8">
                                            <p:txEl>
                                              <p:pRg st="8" end="8"/>
                                            </p:txEl>
                                          </p:spTgt>
                                        </p:tgtEl>
                                        <p:attrNameLst>
                                          <p:attrName>style.visibility</p:attrName>
                                        </p:attrNameLst>
                                      </p:cBhvr>
                                      <p:to>
                                        <p:strVal val="visible"/>
                                      </p:to>
                                    </p:set>
                                    <p:animEffect transition="in" filter="fade">
                                      <p:cBhvr>
                                        <p:cTn id="54" dur="500"/>
                                        <p:tgtEl>
                                          <p:spTgt spid="8">
                                            <p:txEl>
                                              <p:pRg st="8" end="8"/>
                                            </p:txEl>
                                          </p:spTgt>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8">
                                            <p:txEl>
                                              <p:pRg st="9" end="9"/>
                                            </p:txEl>
                                          </p:spTgt>
                                        </p:tgtEl>
                                        <p:attrNameLst>
                                          <p:attrName>style.visibility</p:attrName>
                                        </p:attrNameLst>
                                      </p:cBhvr>
                                      <p:to>
                                        <p:strVal val="visible"/>
                                      </p:to>
                                    </p:set>
                                    <p:animEffect transition="in" filter="fade">
                                      <p:cBhvr>
                                        <p:cTn id="59" dur="500"/>
                                        <p:tgtEl>
                                          <p:spTgt spid="8">
                                            <p:txEl>
                                              <p:pRg st="9" end="9"/>
                                            </p:txEl>
                                          </p:spTgt>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8">
                                            <p:txEl>
                                              <p:pRg st="10" end="10"/>
                                            </p:txEl>
                                          </p:spTgt>
                                        </p:tgtEl>
                                        <p:attrNameLst>
                                          <p:attrName>style.visibility</p:attrName>
                                        </p:attrNameLst>
                                      </p:cBhvr>
                                      <p:to>
                                        <p:strVal val="visible"/>
                                      </p:to>
                                    </p:set>
                                    <p:animEffect transition="in" filter="fade">
                                      <p:cBhvr>
                                        <p:cTn id="64" dur="500"/>
                                        <p:tgtEl>
                                          <p:spTgt spid="8">
                                            <p:txEl>
                                              <p:pRg st="10" end="10"/>
                                            </p:txEl>
                                          </p:spTgt>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8">
                                            <p:txEl>
                                              <p:pRg st="11" end="11"/>
                                            </p:txEl>
                                          </p:spTgt>
                                        </p:tgtEl>
                                        <p:attrNameLst>
                                          <p:attrName>style.visibility</p:attrName>
                                        </p:attrNameLst>
                                      </p:cBhvr>
                                      <p:to>
                                        <p:strVal val="visible"/>
                                      </p:to>
                                    </p:set>
                                    <p:animEffect transition="in" filter="fade">
                                      <p:cBhvr>
                                        <p:cTn id="69" dur="500"/>
                                        <p:tgtEl>
                                          <p:spTgt spid="8">
                                            <p:txEl>
                                              <p:pRg st="11" end="11"/>
                                            </p:txEl>
                                          </p:spTgt>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8">
                                            <p:txEl>
                                              <p:pRg st="12" end="12"/>
                                            </p:txEl>
                                          </p:spTgt>
                                        </p:tgtEl>
                                        <p:attrNameLst>
                                          <p:attrName>style.visibility</p:attrName>
                                        </p:attrNameLst>
                                      </p:cBhvr>
                                      <p:to>
                                        <p:strVal val="visible"/>
                                      </p:to>
                                    </p:set>
                                    <p:animEffect transition="in" filter="fade">
                                      <p:cBhvr>
                                        <p:cTn id="74" dur="500"/>
                                        <p:tgtEl>
                                          <p:spTgt spid="8">
                                            <p:txEl>
                                              <p:pRg st="12" end="12"/>
                                            </p:txEl>
                                          </p:spTgt>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grpId="0" nodeType="clickEffect">
                                  <p:stCondLst>
                                    <p:cond delay="0"/>
                                  </p:stCondLst>
                                  <p:childTnLst>
                                    <p:set>
                                      <p:cBhvr>
                                        <p:cTn id="78" dur="1" fill="hold">
                                          <p:stCondLst>
                                            <p:cond delay="0"/>
                                          </p:stCondLst>
                                        </p:cTn>
                                        <p:tgtEl>
                                          <p:spTgt spid="8">
                                            <p:txEl>
                                              <p:pRg st="13" end="13"/>
                                            </p:txEl>
                                          </p:spTgt>
                                        </p:tgtEl>
                                        <p:attrNameLst>
                                          <p:attrName>style.visibility</p:attrName>
                                        </p:attrNameLst>
                                      </p:cBhvr>
                                      <p:to>
                                        <p:strVal val="visible"/>
                                      </p:to>
                                    </p:set>
                                    <p:animEffect transition="in" filter="fade">
                                      <p:cBhvr>
                                        <p:cTn id="79" dur="500"/>
                                        <p:tgtEl>
                                          <p:spTgt spid="8">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animBg="1"/>
      <p:bldP spid="9"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D7915E-BEFC-1887-A419-E40810DB7FB2}"/>
              </a:ext>
            </a:extLst>
          </p:cNvPr>
          <p:cNvSpPr>
            <a:spLocks noGrp="1"/>
          </p:cNvSpPr>
          <p:nvPr>
            <p:ph type="title"/>
          </p:nvPr>
        </p:nvSpPr>
        <p:spPr>
          <a:xfrm>
            <a:off x="28857" y="1064419"/>
            <a:ext cx="4228819" cy="425054"/>
          </a:xfrm>
        </p:spPr>
        <p:txBody>
          <a:bodyPr/>
          <a:lstStyle/>
          <a:p>
            <a:r>
              <a:rPr lang="en-US" b="1" dirty="0"/>
              <a:t>Linear Time Complexity - O(N)</a:t>
            </a:r>
          </a:p>
        </p:txBody>
      </p:sp>
      <p:sp>
        <p:nvSpPr>
          <p:cNvPr id="4" name="Text Placeholder 3">
            <a:extLst>
              <a:ext uri="{FF2B5EF4-FFF2-40B4-BE49-F238E27FC236}">
                <a16:creationId xmlns:a16="http://schemas.microsoft.com/office/drawing/2014/main" id="{E7F99284-E4F7-F880-C809-DAC99CE2F878}"/>
              </a:ext>
            </a:extLst>
          </p:cNvPr>
          <p:cNvSpPr>
            <a:spLocks noGrp="1"/>
          </p:cNvSpPr>
          <p:nvPr>
            <p:ph type="body" sz="half" idx="2"/>
          </p:nvPr>
        </p:nvSpPr>
        <p:spPr>
          <a:xfrm>
            <a:off x="28857" y="2195560"/>
            <a:ext cx="3167105" cy="1990817"/>
          </a:xfrm>
        </p:spPr>
        <p:txBody>
          <a:bodyPr>
            <a:normAutofit/>
          </a:bodyPr>
          <a:lstStyle/>
          <a:p>
            <a:pPr marL="257175" indent="-257175">
              <a:buFont typeface="Courier New" panose="02070309020205020404" pitchFamily="49" charset="0"/>
              <a:buChar char="o"/>
            </a:pPr>
            <a:r>
              <a:rPr lang="en-US" sz="2100" dirty="0"/>
              <a:t>While doing operation with </a:t>
            </a:r>
            <a:r>
              <a:rPr lang="en-US" sz="2100" b="1" i="1" dirty="0"/>
              <a:t>Single</a:t>
            </a:r>
            <a:r>
              <a:rPr lang="en-US" sz="2100" dirty="0"/>
              <a:t> for or while loop. </a:t>
            </a:r>
          </a:p>
          <a:p>
            <a:pPr marL="257175" indent="-257175">
              <a:buFont typeface="Courier New" panose="02070309020205020404" pitchFamily="49" charset="0"/>
              <a:buChar char="o"/>
            </a:pPr>
            <a:endParaRPr lang="en-US" sz="2100" dirty="0"/>
          </a:p>
        </p:txBody>
      </p:sp>
      <p:sp>
        <p:nvSpPr>
          <p:cNvPr id="9" name="TextBox 8">
            <a:extLst>
              <a:ext uri="{FF2B5EF4-FFF2-40B4-BE49-F238E27FC236}">
                <a16:creationId xmlns:a16="http://schemas.microsoft.com/office/drawing/2014/main" id="{58A6E0A4-B147-BDE4-2B58-8B7E8EE1B7CB}"/>
              </a:ext>
            </a:extLst>
          </p:cNvPr>
          <p:cNvSpPr txBox="1"/>
          <p:nvPr/>
        </p:nvSpPr>
        <p:spPr>
          <a:xfrm>
            <a:off x="4100945" y="1316592"/>
            <a:ext cx="5043055" cy="4455066"/>
          </a:xfrm>
          <a:prstGeom prst="rect">
            <a:avLst/>
          </a:prstGeom>
          <a:solidFill>
            <a:schemeClr val="tx1"/>
          </a:solidFill>
        </p:spPr>
        <p:txBody>
          <a:bodyPr wrap="square">
            <a:spAutoFit/>
          </a:bodyPr>
          <a:lstStyle/>
          <a:p>
            <a:endParaRPr lang="en-US" sz="1350" dirty="0">
              <a:solidFill>
                <a:schemeClr val="bg1"/>
              </a:solidFill>
              <a:latin typeface="Consolas" panose="020B0609020204030204" pitchFamily="49" charset="0"/>
            </a:endParaRPr>
          </a:p>
          <a:p>
            <a:r>
              <a:rPr lang="en-US" sz="1350" dirty="0">
                <a:solidFill>
                  <a:schemeClr val="bg1"/>
                </a:solidFill>
                <a:latin typeface="Consolas" panose="020B0609020204030204" pitchFamily="49" charset="0"/>
              </a:rPr>
              <a:t>#include&lt;bits/stdc++.h&gt;</a:t>
            </a:r>
          </a:p>
          <a:p>
            <a:r>
              <a:rPr lang="en-US" sz="1350" dirty="0">
                <a:solidFill>
                  <a:schemeClr val="bg1"/>
                </a:solidFill>
                <a:latin typeface="Consolas" panose="020B0609020204030204" pitchFamily="49" charset="0"/>
              </a:rPr>
              <a:t>using namespace std;</a:t>
            </a:r>
          </a:p>
          <a:p>
            <a:r>
              <a:rPr lang="en-US" sz="1350" dirty="0">
                <a:solidFill>
                  <a:schemeClr val="bg1"/>
                </a:solidFill>
                <a:latin typeface="Consolas" panose="020B0609020204030204" pitchFamily="49" charset="0"/>
              </a:rPr>
              <a:t>int main()</a:t>
            </a:r>
          </a:p>
          <a:p>
            <a:r>
              <a:rPr lang="en-US" sz="1350" dirty="0">
                <a:solidFill>
                  <a:schemeClr val="bg1"/>
                </a:solidFill>
                <a:latin typeface="Consolas" panose="020B0609020204030204" pitchFamily="49" charset="0"/>
              </a:rPr>
              <a:t>{</a:t>
            </a:r>
          </a:p>
          <a:p>
            <a:r>
              <a:rPr lang="en-US" sz="1350" dirty="0">
                <a:solidFill>
                  <a:schemeClr val="bg1"/>
                </a:solidFill>
                <a:latin typeface="Consolas" panose="020B0609020204030204" pitchFamily="49" charset="0"/>
              </a:rPr>
              <a:t>    int t;</a:t>
            </a:r>
          </a:p>
          <a:p>
            <a:r>
              <a:rPr lang="en-US" sz="1350" dirty="0">
                <a:solidFill>
                  <a:schemeClr val="bg1"/>
                </a:solidFill>
                <a:latin typeface="Consolas" panose="020B0609020204030204" pitchFamily="49" charset="0"/>
              </a:rPr>
              <a:t>    </a:t>
            </a:r>
            <a:r>
              <a:rPr lang="en-US" sz="1350" dirty="0" err="1">
                <a:solidFill>
                  <a:schemeClr val="bg1"/>
                </a:solidFill>
                <a:latin typeface="Consolas" panose="020B0609020204030204" pitchFamily="49" charset="0"/>
              </a:rPr>
              <a:t>cin</a:t>
            </a:r>
            <a:r>
              <a:rPr lang="en-US" sz="1350" dirty="0">
                <a:solidFill>
                  <a:schemeClr val="bg1"/>
                </a:solidFill>
                <a:latin typeface="Consolas" panose="020B0609020204030204" pitchFamily="49" charset="0"/>
              </a:rPr>
              <a:t> &gt;&gt; t;</a:t>
            </a:r>
          </a:p>
          <a:p>
            <a:r>
              <a:rPr lang="en-US" sz="1350" dirty="0">
                <a:solidFill>
                  <a:schemeClr val="bg1"/>
                </a:solidFill>
                <a:latin typeface="Consolas" panose="020B0609020204030204" pitchFamily="49" charset="0"/>
              </a:rPr>
              <a:t>           int n;</a:t>
            </a:r>
          </a:p>
          <a:p>
            <a:r>
              <a:rPr lang="en-US" sz="1350" dirty="0">
                <a:solidFill>
                  <a:schemeClr val="bg1"/>
                </a:solidFill>
                <a:latin typeface="Consolas" panose="020B0609020204030204" pitchFamily="49" charset="0"/>
              </a:rPr>
              <a:t>       </a:t>
            </a:r>
            <a:r>
              <a:rPr lang="en-US" sz="1350" dirty="0" err="1">
                <a:solidFill>
                  <a:schemeClr val="bg1"/>
                </a:solidFill>
                <a:latin typeface="Consolas" panose="020B0609020204030204" pitchFamily="49" charset="0"/>
              </a:rPr>
              <a:t>cin</a:t>
            </a:r>
            <a:r>
              <a:rPr lang="en-US" sz="1350" dirty="0">
                <a:solidFill>
                  <a:schemeClr val="bg1"/>
                </a:solidFill>
                <a:latin typeface="Consolas" panose="020B0609020204030204" pitchFamily="49" charset="0"/>
              </a:rPr>
              <a:t> &gt;&gt; n;</a:t>
            </a:r>
          </a:p>
          <a:p>
            <a:r>
              <a:rPr lang="en-US" sz="1350" dirty="0">
                <a:solidFill>
                  <a:schemeClr val="bg1"/>
                </a:solidFill>
                <a:latin typeface="Consolas" panose="020B0609020204030204" pitchFamily="49" charset="0"/>
              </a:rPr>
              <a:t>       int </a:t>
            </a:r>
            <a:r>
              <a:rPr lang="en-US" sz="1350" dirty="0" err="1">
                <a:solidFill>
                  <a:schemeClr val="bg1"/>
                </a:solidFill>
                <a:latin typeface="Consolas" panose="020B0609020204030204" pitchFamily="49" charset="0"/>
              </a:rPr>
              <a:t>arr</a:t>
            </a:r>
            <a:r>
              <a:rPr lang="en-US" sz="1350" dirty="0">
                <a:solidFill>
                  <a:schemeClr val="bg1"/>
                </a:solidFill>
                <a:latin typeface="Consolas" panose="020B0609020204030204" pitchFamily="49" charset="0"/>
              </a:rPr>
              <a:t>[n]; </a:t>
            </a:r>
          </a:p>
          <a:p>
            <a:r>
              <a:rPr lang="en-US" sz="1350" dirty="0">
                <a:solidFill>
                  <a:schemeClr val="bg1"/>
                </a:solidFill>
                <a:latin typeface="Consolas" panose="020B0609020204030204" pitchFamily="49" charset="0"/>
              </a:rPr>
              <a:t>       for(int i=0;i&lt;</a:t>
            </a:r>
            <a:r>
              <a:rPr lang="en-US" sz="1350" dirty="0" err="1">
                <a:solidFill>
                  <a:schemeClr val="bg1"/>
                </a:solidFill>
                <a:latin typeface="Consolas" panose="020B0609020204030204" pitchFamily="49" charset="0"/>
              </a:rPr>
              <a:t>n;i</a:t>
            </a:r>
            <a:r>
              <a:rPr lang="en-US" sz="1350" dirty="0">
                <a:solidFill>
                  <a:schemeClr val="bg1"/>
                </a:solidFill>
                <a:latin typeface="Consolas" panose="020B0609020204030204" pitchFamily="49" charset="0"/>
              </a:rPr>
              <a:t>++){</a:t>
            </a:r>
          </a:p>
          <a:p>
            <a:r>
              <a:rPr lang="en-US" sz="1350" dirty="0">
                <a:solidFill>
                  <a:schemeClr val="bg1"/>
                </a:solidFill>
                <a:latin typeface="Consolas" panose="020B0609020204030204" pitchFamily="49" charset="0"/>
              </a:rPr>
              <a:t>        </a:t>
            </a:r>
            <a:r>
              <a:rPr lang="en-US" sz="1350" dirty="0" err="1">
                <a:solidFill>
                  <a:schemeClr val="bg1"/>
                </a:solidFill>
                <a:latin typeface="Consolas" panose="020B0609020204030204" pitchFamily="49" charset="0"/>
              </a:rPr>
              <a:t>cin</a:t>
            </a:r>
            <a:r>
              <a:rPr lang="en-US" sz="1350" dirty="0">
                <a:solidFill>
                  <a:schemeClr val="bg1"/>
                </a:solidFill>
                <a:latin typeface="Consolas" panose="020B0609020204030204" pitchFamily="49" charset="0"/>
              </a:rPr>
              <a:t> &gt;&gt; </a:t>
            </a:r>
            <a:r>
              <a:rPr lang="en-US" sz="1350" dirty="0" err="1">
                <a:solidFill>
                  <a:schemeClr val="bg1"/>
                </a:solidFill>
                <a:latin typeface="Consolas" panose="020B0609020204030204" pitchFamily="49" charset="0"/>
              </a:rPr>
              <a:t>arr</a:t>
            </a:r>
            <a:r>
              <a:rPr lang="en-US" sz="1350" dirty="0">
                <a:solidFill>
                  <a:schemeClr val="bg1"/>
                </a:solidFill>
                <a:latin typeface="Consolas" panose="020B0609020204030204" pitchFamily="49" charset="0"/>
              </a:rPr>
              <a:t>[</a:t>
            </a:r>
            <a:r>
              <a:rPr lang="en-US" sz="1350" dirty="0" err="1">
                <a:solidFill>
                  <a:schemeClr val="bg1"/>
                </a:solidFill>
                <a:latin typeface="Consolas" panose="020B0609020204030204" pitchFamily="49" charset="0"/>
              </a:rPr>
              <a:t>i</a:t>
            </a:r>
            <a:r>
              <a:rPr lang="en-US" sz="1350" dirty="0">
                <a:solidFill>
                  <a:schemeClr val="bg1"/>
                </a:solidFill>
                <a:latin typeface="Consolas" panose="020B0609020204030204" pitchFamily="49" charset="0"/>
              </a:rPr>
              <a:t>];</a:t>
            </a:r>
          </a:p>
          <a:p>
            <a:r>
              <a:rPr lang="en-US" sz="1350" dirty="0">
                <a:solidFill>
                  <a:schemeClr val="bg1"/>
                </a:solidFill>
                <a:latin typeface="Consolas" panose="020B0609020204030204" pitchFamily="49" charset="0"/>
              </a:rPr>
              <a:t>       }            // O(N) *here N is Number of element</a:t>
            </a:r>
          </a:p>
          <a:p>
            <a:r>
              <a:rPr lang="en-US" sz="1350" dirty="0">
                <a:solidFill>
                  <a:schemeClr val="bg1"/>
                </a:solidFill>
                <a:latin typeface="Consolas" panose="020B0609020204030204" pitchFamily="49" charset="0"/>
              </a:rPr>
              <a:t>       sort(</a:t>
            </a:r>
            <a:r>
              <a:rPr lang="en-US" sz="1350" dirty="0" err="1">
                <a:solidFill>
                  <a:schemeClr val="bg1"/>
                </a:solidFill>
                <a:latin typeface="Consolas" panose="020B0609020204030204" pitchFamily="49" charset="0"/>
              </a:rPr>
              <a:t>arr,arr+n</a:t>
            </a:r>
            <a:r>
              <a:rPr lang="en-US" sz="1350" dirty="0">
                <a:solidFill>
                  <a:schemeClr val="bg1"/>
                </a:solidFill>
                <a:latin typeface="Consolas" panose="020B0609020204030204" pitchFamily="49" charset="0"/>
              </a:rPr>
              <a:t>);</a:t>
            </a:r>
          </a:p>
          <a:p>
            <a:r>
              <a:rPr lang="en-US" sz="1350" dirty="0">
                <a:solidFill>
                  <a:schemeClr val="bg1"/>
                </a:solidFill>
                <a:latin typeface="Consolas" panose="020B0609020204030204" pitchFamily="49" charset="0"/>
              </a:rPr>
              <a:t>       for(int </a:t>
            </a:r>
            <a:r>
              <a:rPr lang="en-US" sz="1350" dirty="0" err="1">
                <a:solidFill>
                  <a:schemeClr val="bg1"/>
                </a:solidFill>
                <a:latin typeface="Consolas" panose="020B0609020204030204" pitchFamily="49" charset="0"/>
              </a:rPr>
              <a:t>i</a:t>
            </a:r>
            <a:r>
              <a:rPr lang="en-US" sz="1350" dirty="0">
                <a:solidFill>
                  <a:schemeClr val="bg1"/>
                </a:solidFill>
                <a:latin typeface="Consolas" panose="020B0609020204030204" pitchFamily="49" charset="0"/>
              </a:rPr>
              <a:t>=0;i&lt;</a:t>
            </a:r>
            <a:r>
              <a:rPr lang="en-US" sz="1350" dirty="0" err="1">
                <a:solidFill>
                  <a:schemeClr val="bg1"/>
                </a:solidFill>
                <a:latin typeface="Consolas" panose="020B0609020204030204" pitchFamily="49" charset="0"/>
              </a:rPr>
              <a:t>n;i</a:t>
            </a:r>
            <a:r>
              <a:rPr lang="en-US" sz="1350" dirty="0">
                <a:solidFill>
                  <a:schemeClr val="bg1"/>
                </a:solidFill>
                <a:latin typeface="Consolas" panose="020B0609020204030204" pitchFamily="49" charset="0"/>
              </a:rPr>
              <a:t>++){</a:t>
            </a:r>
          </a:p>
          <a:p>
            <a:r>
              <a:rPr lang="en-US" sz="1350" dirty="0">
                <a:solidFill>
                  <a:schemeClr val="bg1"/>
                </a:solidFill>
                <a:latin typeface="Consolas" panose="020B0609020204030204" pitchFamily="49" charset="0"/>
              </a:rPr>
              <a:t>        </a:t>
            </a:r>
            <a:r>
              <a:rPr lang="en-US" sz="1350" dirty="0" err="1">
                <a:solidFill>
                  <a:schemeClr val="bg1"/>
                </a:solidFill>
                <a:latin typeface="Consolas" panose="020B0609020204030204" pitchFamily="49" charset="0"/>
              </a:rPr>
              <a:t>cout</a:t>
            </a:r>
            <a:r>
              <a:rPr lang="en-US" sz="1350" dirty="0">
                <a:solidFill>
                  <a:schemeClr val="bg1"/>
                </a:solidFill>
                <a:latin typeface="Consolas" panose="020B0609020204030204" pitchFamily="49" charset="0"/>
              </a:rPr>
              <a:t> &lt;&lt; </a:t>
            </a:r>
            <a:r>
              <a:rPr lang="en-US" sz="1350" dirty="0" err="1">
                <a:solidFill>
                  <a:schemeClr val="bg1"/>
                </a:solidFill>
                <a:latin typeface="Consolas" panose="020B0609020204030204" pitchFamily="49" charset="0"/>
              </a:rPr>
              <a:t>i</a:t>
            </a:r>
            <a:r>
              <a:rPr lang="en-US" sz="1350" dirty="0">
                <a:solidFill>
                  <a:schemeClr val="bg1"/>
                </a:solidFill>
                <a:latin typeface="Consolas" panose="020B0609020204030204" pitchFamily="49" charset="0"/>
              </a:rPr>
              <a:t> &lt;&lt; " ";</a:t>
            </a:r>
          </a:p>
          <a:p>
            <a:r>
              <a:rPr lang="en-US" sz="1350" dirty="0">
                <a:solidFill>
                  <a:schemeClr val="bg1"/>
                </a:solidFill>
                <a:latin typeface="Consolas" panose="020B0609020204030204" pitchFamily="49" charset="0"/>
              </a:rPr>
              <a:t>       }     // O(N) *here N is Number of element</a:t>
            </a:r>
          </a:p>
          <a:p>
            <a:r>
              <a:rPr lang="en-US" sz="1350" dirty="0">
                <a:solidFill>
                  <a:schemeClr val="bg1"/>
                </a:solidFill>
                <a:latin typeface="Consolas" panose="020B0609020204030204" pitchFamily="49" charset="0"/>
              </a:rPr>
              <a:t>       </a:t>
            </a:r>
            <a:r>
              <a:rPr lang="en-US" sz="1350" dirty="0" err="1">
                <a:solidFill>
                  <a:schemeClr val="bg1"/>
                </a:solidFill>
                <a:latin typeface="Consolas" panose="020B0609020204030204" pitchFamily="49" charset="0"/>
              </a:rPr>
              <a:t>cout</a:t>
            </a:r>
            <a:r>
              <a:rPr lang="en-US" sz="1350" dirty="0">
                <a:solidFill>
                  <a:schemeClr val="bg1"/>
                </a:solidFill>
                <a:latin typeface="Consolas" panose="020B0609020204030204" pitchFamily="49" charset="0"/>
              </a:rPr>
              <a:t> &lt;&lt; </a:t>
            </a:r>
            <a:r>
              <a:rPr lang="en-US" sz="1350" dirty="0" err="1">
                <a:solidFill>
                  <a:schemeClr val="bg1"/>
                </a:solidFill>
                <a:latin typeface="Consolas" panose="020B0609020204030204" pitchFamily="49" charset="0"/>
              </a:rPr>
              <a:t>endl</a:t>
            </a:r>
            <a:r>
              <a:rPr lang="en-US" sz="1350" dirty="0">
                <a:solidFill>
                  <a:schemeClr val="bg1"/>
                </a:solidFill>
                <a:latin typeface="Consolas" panose="020B0609020204030204" pitchFamily="49" charset="0"/>
              </a:rPr>
              <a:t>;</a:t>
            </a:r>
          </a:p>
          <a:p>
            <a:r>
              <a:rPr lang="en-US" sz="1350" dirty="0">
                <a:solidFill>
                  <a:schemeClr val="bg1"/>
                </a:solidFill>
                <a:latin typeface="Consolas" panose="020B0609020204030204" pitchFamily="49" charset="0"/>
              </a:rPr>
              <a:t>}</a:t>
            </a:r>
          </a:p>
          <a:p>
            <a:endParaRPr lang="en-US" sz="1350" dirty="0">
              <a:solidFill>
                <a:schemeClr val="bg1"/>
              </a:solidFill>
            </a:endParaRPr>
          </a:p>
        </p:txBody>
      </p:sp>
      <p:sp>
        <p:nvSpPr>
          <p:cNvPr id="3" name="TextBox 2">
            <a:extLst>
              <a:ext uri="{FF2B5EF4-FFF2-40B4-BE49-F238E27FC236}">
                <a16:creationId xmlns:a16="http://schemas.microsoft.com/office/drawing/2014/main" id="{64A781A9-E70A-8B2F-DAFC-E1A456900F8B}"/>
              </a:ext>
            </a:extLst>
          </p:cNvPr>
          <p:cNvSpPr txBox="1"/>
          <p:nvPr/>
        </p:nvSpPr>
        <p:spPr>
          <a:xfrm>
            <a:off x="1" y="3840127"/>
            <a:ext cx="3455633" cy="1200329"/>
          </a:xfrm>
          <a:prstGeom prst="rect">
            <a:avLst/>
          </a:prstGeom>
          <a:noFill/>
        </p:spPr>
        <p:txBody>
          <a:bodyPr wrap="square" rtlCol="0">
            <a:spAutoFit/>
          </a:bodyPr>
          <a:lstStyle/>
          <a:p>
            <a:pPr marL="257175" indent="-257175">
              <a:buFont typeface="Arial" panose="020B0604020202020204" pitchFamily="34" charset="0"/>
              <a:buChar char="•"/>
            </a:pPr>
            <a:r>
              <a:rPr lang="en-US" dirty="0">
                <a:latin typeface="Consolas" panose="020B0609020204030204" pitchFamily="49" charset="0"/>
              </a:rPr>
              <a:t>Total Complexity( O(N) )</a:t>
            </a:r>
          </a:p>
          <a:p>
            <a:pPr marL="257175" indent="-257175">
              <a:buFont typeface="Arial" panose="020B0604020202020204" pitchFamily="34" charset="0"/>
              <a:buChar char="•"/>
            </a:pPr>
            <a:r>
              <a:rPr lang="en-US" dirty="0">
                <a:latin typeface="Consolas" panose="020B0609020204030204" pitchFamily="49" charset="0"/>
              </a:rPr>
              <a:t>In 1 Sec 1e7 Or maximum 1e8 Iteration can be done.</a:t>
            </a:r>
          </a:p>
        </p:txBody>
      </p:sp>
      <p:grpSp>
        <p:nvGrpSpPr>
          <p:cNvPr id="6" name="Group 5"/>
          <p:cNvGrpSpPr/>
          <p:nvPr/>
        </p:nvGrpSpPr>
        <p:grpSpPr>
          <a:xfrm>
            <a:off x="8338785" y="53502"/>
            <a:ext cx="982638" cy="783280"/>
            <a:chOff x="8243249" y="53502"/>
            <a:chExt cx="982638" cy="783280"/>
          </a:xfrm>
        </p:grpSpPr>
        <p:sp>
          <p:nvSpPr>
            <p:cNvPr id="7" name="TextBox 6"/>
            <p:cNvSpPr txBox="1"/>
            <p:nvPr/>
          </p:nvSpPr>
          <p:spPr>
            <a:xfrm>
              <a:off x="8243249" y="529005"/>
              <a:ext cx="982638" cy="307777"/>
            </a:xfrm>
            <a:prstGeom prst="rect">
              <a:avLst/>
            </a:prstGeom>
            <a:noFill/>
          </p:spPr>
          <p:txBody>
            <a:bodyPr wrap="square" rtlCol="0">
              <a:spAutoFit/>
            </a:bodyPr>
            <a:lstStyle/>
            <a:p>
              <a:r>
                <a:rPr lang="en-US" sz="1400" b="1" dirty="0"/>
                <a:t>CSE 2103</a:t>
              </a:r>
            </a:p>
          </p:txBody>
        </p:sp>
        <p:pic>
          <p:nvPicPr>
            <p:cNvPr id="8" name="Picture 7"/>
            <p:cNvPicPr>
              <a:picLocks noChangeAspect="1"/>
            </p:cNvPicPr>
            <p:nvPr/>
          </p:nvPicPr>
          <p:blipFill rotWithShape="1">
            <a:blip r:embed="rId2"/>
            <a:srcRect l="20378" t="12438" r="20398" b="35343"/>
            <a:stretch/>
          </p:blipFill>
          <p:spPr>
            <a:xfrm>
              <a:off x="8366079" y="53502"/>
              <a:ext cx="600501" cy="529474"/>
            </a:xfrm>
            <a:prstGeom prst="rect">
              <a:avLst/>
            </a:prstGeom>
          </p:spPr>
        </p:pic>
      </p:grpSp>
    </p:spTree>
    <p:extLst>
      <p:ext uri="{BB962C8B-B14F-4D97-AF65-F5344CB8AC3E}">
        <p14:creationId xmlns:p14="http://schemas.microsoft.com/office/powerpoint/2010/main" val="2741541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3"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C9935A-EAFE-4364-FE49-28E56EF46791}"/>
              </a:ext>
            </a:extLst>
          </p:cNvPr>
          <p:cNvSpPr>
            <a:spLocks noGrp="1"/>
          </p:cNvSpPr>
          <p:nvPr>
            <p:ph type="title"/>
          </p:nvPr>
        </p:nvSpPr>
        <p:spPr>
          <a:xfrm>
            <a:off x="0" y="857250"/>
            <a:ext cx="4184468" cy="692798"/>
          </a:xfrm>
        </p:spPr>
        <p:txBody>
          <a:bodyPr>
            <a:noAutofit/>
          </a:bodyPr>
          <a:lstStyle/>
          <a:p>
            <a:r>
              <a:rPr lang="en-US" b="1" dirty="0">
                <a:solidFill>
                  <a:schemeClr val="bg1"/>
                </a:solidFill>
              </a:rPr>
              <a:t>Quadratic Time Complexity – O(N^2)</a:t>
            </a:r>
          </a:p>
        </p:txBody>
      </p:sp>
      <p:sp>
        <p:nvSpPr>
          <p:cNvPr id="4" name="Text Placeholder 3">
            <a:extLst>
              <a:ext uri="{FF2B5EF4-FFF2-40B4-BE49-F238E27FC236}">
                <a16:creationId xmlns:a16="http://schemas.microsoft.com/office/drawing/2014/main" id="{552FC19D-5BD9-2A3C-F33E-E0487336CE1E}"/>
              </a:ext>
            </a:extLst>
          </p:cNvPr>
          <p:cNvSpPr>
            <a:spLocks noGrp="1"/>
          </p:cNvSpPr>
          <p:nvPr>
            <p:ph type="body" sz="half" idx="2"/>
          </p:nvPr>
        </p:nvSpPr>
        <p:spPr>
          <a:xfrm>
            <a:off x="100887" y="1778794"/>
            <a:ext cx="4083581" cy="3474244"/>
          </a:xfrm>
        </p:spPr>
        <p:txBody>
          <a:bodyPr>
            <a:normAutofit/>
          </a:bodyPr>
          <a:lstStyle/>
          <a:p>
            <a:pPr marL="257175" indent="-257175">
              <a:buFont typeface="Arial" panose="020B0604020202020204" pitchFamily="34" charset="0"/>
              <a:buChar char="•"/>
            </a:pPr>
            <a:r>
              <a:rPr lang="en-US" sz="1800" dirty="0">
                <a:solidFill>
                  <a:schemeClr val="bg1"/>
                </a:solidFill>
              </a:rPr>
              <a:t>“If Two nested loop used and iterate through all the elements. Then complexity  is O(n^2).”</a:t>
            </a:r>
          </a:p>
          <a:p>
            <a:pPr marL="257175" indent="-257175">
              <a:buFont typeface="Arial" panose="020B0604020202020204" pitchFamily="34" charset="0"/>
              <a:buChar char="•"/>
            </a:pPr>
            <a:r>
              <a:rPr lang="en-US" sz="1800" dirty="0">
                <a:solidFill>
                  <a:schemeClr val="bg1"/>
                </a:solidFill>
              </a:rPr>
              <a:t>Explanation : iteration for the inner loop : (n-1)*(n-2)……*2*1.</a:t>
            </a:r>
          </a:p>
          <a:p>
            <a:pPr marL="257175" indent="-257175">
              <a:buFont typeface="Arial" panose="020B0604020202020204" pitchFamily="34" charset="0"/>
              <a:buChar char="•"/>
            </a:pPr>
            <a:r>
              <a:rPr lang="en-US" sz="1800" dirty="0">
                <a:solidFill>
                  <a:schemeClr val="bg1"/>
                </a:solidFill>
              </a:rPr>
              <a:t>So the result is n*(n-1) which is O(n^2).</a:t>
            </a:r>
          </a:p>
        </p:txBody>
      </p:sp>
      <p:sp>
        <p:nvSpPr>
          <p:cNvPr id="6" name="TextBox 5">
            <a:extLst>
              <a:ext uri="{FF2B5EF4-FFF2-40B4-BE49-F238E27FC236}">
                <a16:creationId xmlns:a16="http://schemas.microsoft.com/office/drawing/2014/main" id="{2A247297-204C-7891-86AB-A6435A0BD388}"/>
              </a:ext>
            </a:extLst>
          </p:cNvPr>
          <p:cNvSpPr txBox="1"/>
          <p:nvPr/>
        </p:nvSpPr>
        <p:spPr>
          <a:xfrm>
            <a:off x="4413963" y="857251"/>
            <a:ext cx="4730037" cy="5078313"/>
          </a:xfrm>
          <a:prstGeom prst="rect">
            <a:avLst/>
          </a:prstGeom>
          <a:solidFill>
            <a:schemeClr val="tx1"/>
          </a:solidFill>
        </p:spPr>
        <p:txBody>
          <a:bodyPr wrap="square">
            <a:spAutoFit/>
          </a:bodyPr>
          <a:lstStyle/>
          <a:p>
            <a:r>
              <a:rPr lang="en-US" sz="1350" dirty="0">
                <a:solidFill>
                  <a:schemeClr val="bg1"/>
                </a:solidFill>
              </a:rPr>
              <a:t>#include&lt;bits/stdc++.h&gt;</a:t>
            </a:r>
          </a:p>
          <a:p>
            <a:r>
              <a:rPr lang="en-US" sz="1350" dirty="0">
                <a:solidFill>
                  <a:schemeClr val="bg1"/>
                </a:solidFill>
              </a:rPr>
              <a:t>using namespace std;</a:t>
            </a:r>
          </a:p>
          <a:p>
            <a:r>
              <a:rPr lang="en-US" sz="1350" dirty="0">
                <a:solidFill>
                  <a:schemeClr val="bg1"/>
                </a:solidFill>
              </a:rPr>
              <a:t>int main()</a:t>
            </a:r>
          </a:p>
          <a:p>
            <a:r>
              <a:rPr lang="en-US" sz="1350" dirty="0">
                <a:solidFill>
                  <a:schemeClr val="bg1"/>
                </a:solidFill>
              </a:rPr>
              <a:t>{</a:t>
            </a:r>
          </a:p>
          <a:p>
            <a:r>
              <a:rPr lang="en-US" sz="1350" dirty="0">
                <a:solidFill>
                  <a:schemeClr val="bg1"/>
                </a:solidFill>
              </a:rPr>
              <a:t>    int n;</a:t>
            </a:r>
          </a:p>
          <a:p>
            <a:r>
              <a:rPr lang="en-US" sz="1350" dirty="0">
                <a:solidFill>
                  <a:schemeClr val="bg1"/>
                </a:solidFill>
              </a:rPr>
              <a:t>    </a:t>
            </a:r>
            <a:r>
              <a:rPr lang="en-US" sz="1350" dirty="0" err="1">
                <a:solidFill>
                  <a:schemeClr val="bg1"/>
                </a:solidFill>
              </a:rPr>
              <a:t>cin</a:t>
            </a:r>
            <a:r>
              <a:rPr lang="en-US" sz="1350" dirty="0">
                <a:solidFill>
                  <a:schemeClr val="bg1"/>
                </a:solidFill>
              </a:rPr>
              <a:t> &gt;&gt; n;</a:t>
            </a:r>
          </a:p>
          <a:p>
            <a:endParaRPr lang="en-US" sz="1350" dirty="0">
              <a:solidFill>
                <a:schemeClr val="bg1"/>
              </a:solidFill>
            </a:endParaRPr>
          </a:p>
          <a:p>
            <a:r>
              <a:rPr lang="en-US" sz="1350" dirty="0">
                <a:solidFill>
                  <a:schemeClr val="bg1"/>
                </a:solidFill>
              </a:rPr>
              <a:t>    int </a:t>
            </a:r>
            <a:r>
              <a:rPr lang="en-US" sz="1350" dirty="0" err="1">
                <a:solidFill>
                  <a:schemeClr val="bg1"/>
                </a:solidFill>
              </a:rPr>
              <a:t>arr</a:t>
            </a:r>
            <a:r>
              <a:rPr lang="en-US" sz="1350" dirty="0">
                <a:solidFill>
                  <a:schemeClr val="bg1"/>
                </a:solidFill>
              </a:rPr>
              <a:t>[n];</a:t>
            </a:r>
          </a:p>
          <a:p>
            <a:r>
              <a:rPr lang="en-US" sz="1350" dirty="0">
                <a:solidFill>
                  <a:schemeClr val="bg1"/>
                </a:solidFill>
              </a:rPr>
              <a:t>    for(int </a:t>
            </a:r>
            <a:r>
              <a:rPr lang="en-US" sz="1350" dirty="0" err="1">
                <a:solidFill>
                  <a:schemeClr val="bg1"/>
                </a:solidFill>
              </a:rPr>
              <a:t>i</a:t>
            </a:r>
            <a:r>
              <a:rPr lang="en-US" sz="1350" dirty="0">
                <a:solidFill>
                  <a:schemeClr val="bg1"/>
                </a:solidFill>
              </a:rPr>
              <a:t>=0;i&lt;</a:t>
            </a:r>
            <a:r>
              <a:rPr lang="en-US" sz="1350" dirty="0" err="1">
                <a:solidFill>
                  <a:schemeClr val="bg1"/>
                </a:solidFill>
              </a:rPr>
              <a:t>n;i</a:t>
            </a:r>
            <a:r>
              <a:rPr lang="en-US" sz="1350" dirty="0">
                <a:solidFill>
                  <a:schemeClr val="bg1"/>
                </a:solidFill>
              </a:rPr>
              <a:t>++) </a:t>
            </a:r>
            <a:r>
              <a:rPr lang="en-US" sz="1350" dirty="0" err="1">
                <a:solidFill>
                  <a:schemeClr val="bg1"/>
                </a:solidFill>
              </a:rPr>
              <a:t>cin</a:t>
            </a:r>
            <a:r>
              <a:rPr lang="en-US" sz="1350" dirty="0">
                <a:solidFill>
                  <a:schemeClr val="bg1"/>
                </a:solidFill>
              </a:rPr>
              <a:t> &gt;&gt; </a:t>
            </a:r>
            <a:r>
              <a:rPr lang="en-US" sz="1350" dirty="0" err="1">
                <a:solidFill>
                  <a:schemeClr val="bg1"/>
                </a:solidFill>
              </a:rPr>
              <a:t>arr</a:t>
            </a:r>
            <a:r>
              <a:rPr lang="en-US" sz="1350" dirty="0">
                <a:solidFill>
                  <a:schemeClr val="bg1"/>
                </a:solidFill>
              </a:rPr>
              <a:t>[</a:t>
            </a:r>
            <a:r>
              <a:rPr lang="en-US" sz="1350" dirty="0" err="1">
                <a:solidFill>
                  <a:schemeClr val="bg1"/>
                </a:solidFill>
              </a:rPr>
              <a:t>i</a:t>
            </a:r>
            <a:r>
              <a:rPr lang="en-US" sz="1350" dirty="0">
                <a:solidFill>
                  <a:schemeClr val="bg1"/>
                </a:solidFill>
              </a:rPr>
              <a:t>];</a:t>
            </a:r>
          </a:p>
          <a:p>
            <a:r>
              <a:rPr lang="en-US" sz="1350" dirty="0">
                <a:solidFill>
                  <a:schemeClr val="bg1"/>
                </a:solidFill>
              </a:rPr>
              <a:t>    //Bubble sort </a:t>
            </a:r>
          </a:p>
          <a:p>
            <a:r>
              <a:rPr lang="en-US" sz="1350" dirty="0">
                <a:solidFill>
                  <a:schemeClr val="bg1"/>
                </a:solidFill>
              </a:rPr>
              <a:t>    for( int </a:t>
            </a:r>
            <a:r>
              <a:rPr lang="en-US" sz="1350" dirty="0" err="1">
                <a:solidFill>
                  <a:schemeClr val="bg1"/>
                </a:solidFill>
              </a:rPr>
              <a:t>i</a:t>
            </a:r>
            <a:r>
              <a:rPr lang="en-US" sz="1350" dirty="0">
                <a:solidFill>
                  <a:schemeClr val="bg1"/>
                </a:solidFill>
              </a:rPr>
              <a:t> = 0; </a:t>
            </a:r>
            <a:r>
              <a:rPr lang="en-US" sz="1350" dirty="0" err="1">
                <a:solidFill>
                  <a:schemeClr val="bg1"/>
                </a:solidFill>
              </a:rPr>
              <a:t>i</a:t>
            </a:r>
            <a:r>
              <a:rPr lang="en-US" sz="1350" dirty="0">
                <a:solidFill>
                  <a:schemeClr val="bg1"/>
                </a:solidFill>
              </a:rPr>
              <a:t> &lt; n; </a:t>
            </a:r>
            <a:r>
              <a:rPr lang="en-US" sz="1350" dirty="0" err="1">
                <a:solidFill>
                  <a:schemeClr val="bg1"/>
                </a:solidFill>
              </a:rPr>
              <a:t>i</a:t>
            </a:r>
            <a:r>
              <a:rPr lang="en-US" sz="1350" dirty="0">
                <a:solidFill>
                  <a:schemeClr val="bg1"/>
                </a:solidFill>
              </a:rPr>
              <a:t>++ )</a:t>
            </a:r>
          </a:p>
          <a:p>
            <a:r>
              <a:rPr lang="en-US" sz="1350" dirty="0">
                <a:solidFill>
                  <a:schemeClr val="bg1"/>
                </a:solidFill>
              </a:rPr>
              <a:t>  {</a:t>
            </a:r>
          </a:p>
          <a:p>
            <a:r>
              <a:rPr lang="en-US" sz="1350" dirty="0">
                <a:solidFill>
                  <a:schemeClr val="bg1"/>
                </a:solidFill>
              </a:rPr>
              <a:t>        for(int j = 0; j &lt; (n-i-1); </a:t>
            </a:r>
            <a:r>
              <a:rPr lang="en-US" sz="1350" dirty="0" err="1">
                <a:solidFill>
                  <a:schemeClr val="bg1"/>
                </a:solidFill>
              </a:rPr>
              <a:t>j++</a:t>
            </a:r>
            <a:r>
              <a:rPr lang="en-US" sz="1350" dirty="0">
                <a:solidFill>
                  <a:schemeClr val="bg1"/>
                </a:solidFill>
              </a:rPr>
              <a:t>) {</a:t>
            </a:r>
          </a:p>
          <a:p>
            <a:r>
              <a:rPr lang="en-US" sz="1350" dirty="0">
                <a:solidFill>
                  <a:schemeClr val="bg1"/>
                </a:solidFill>
              </a:rPr>
              <a:t>            if(</a:t>
            </a:r>
            <a:r>
              <a:rPr lang="en-US" sz="1350" dirty="0" err="1">
                <a:solidFill>
                  <a:schemeClr val="bg1"/>
                </a:solidFill>
              </a:rPr>
              <a:t>arr</a:t>
            </a:r>
            <a:r>
              <a:rPr lang="en-US" sz="1350" dirty="0">
                <a:solidFill>
                  <a:schemeClr val="bg1"/>
                </a:solidFill>
              </a:rPr>
              <a:t>[j] &gt; </a:t>
            </a:r>
            <a:r>
              <a:rPr lang="en-US" sz="1350" dirty="0" err="1">
                <a:solidFill>
                  <a:schemeClr val="bg1"/>
                </a:solidFill>
              </a:rPr>
              <a:t>arr</a:t>
            </a:r>
            <a:r>
              <a:rPr lang="en-US" sz="1350" dirty="0">
                <a:solidFill>
                  <a:schemeClr val="bg1"/>
                </a:solidFill>
              </a:rPr>
              <a:t>[j+1]){</a:t>
            </a:r>
          </a:p>
          <a:p>
            <a:r>
              <a:rPr lang="en-US" sz="1350" dirty="0">
                <a:solidFill>
                  <a:schemeClr val="bg1"/>
                </a:solidFill>
              </a:rPr>
              <a:t>                swap( </a:t>
            </a:r>
            <a:r>
              <a:rPr lang="en-US" sz="1350" dirty="0" err="1">
                <a:solidFill>
                  <a:schemeClr val="bg1"/>
                </a:solidFill>
              </a:rPr>
              <a:t>arr</a:t>
            </a:r>
            <a:r>
              <a:rPr lang="en-US" sz="1350" dirty="0">
                <a:solidFill>
                  <a:schemeClr val="bg1"/>
                </a:solidFill>
              </a:rPr>
              <a:t>[j] , </a:t>
            </a:r>
            <a:r>
              <a:rPr lang="en-US" sz="1350" dirty="0" err="1">
                <a:solidFill>
                  <a:schemeClr val="bg1"/>
                </a:solidFill>
              </a:rPr>
              <a:t>arr</a:t>
            </a:r>
            <a:r>
              <a:rPr lang="en-US" sz="1350" dirty="0">
                <a:solidFill>
                  <a:schemeClr val="bg1"/>
                </a:solidFill>
              </a:rPr>
              <a:t>[j+1] );</a:t>
            </a:r>
          </a:p>
          <a:p>
            <a:r>
              <a:rPr lang="en-US" sz="1350" dirty="0">
                <a:solidFill>
                  <a:schemeClr val="bg1"/>
                </a:solidFill>
              </a:rPr>
              <a:t>            }</a:t>
            </a:r>
          </a:p>
          <a:p>
            <a:r>
              <a:rPr lang="en-US" sz="1350" dirty="0">
                <a:solidFill>
                  <a:schemeClr val="bg1"/>
                </a:solidFill>
              </a:rPr>
              <a:t>        }</a:t>
            </a:r>
          </a:p>
          <a:p>
            <a:r>
              <a:rPr lang="en-US" sz="1350" dirty="0">
                <a:solidFill>
                  <a:schemeClr val="bg1"/>
                </a:solidFill>
              </a:rPr>
              <a:t>    }</a:t>
            </a:r>
          </a:p>
          <a:p>
            <a:r>
              <a:rPr lang="en-US" sz="1350" dirty="0">
                <a:solidFill>
                  <a:schemeClr val="bg1"/>
                </a:solidFill>
              </a:rPr>
              <a:t>    for(auto u : </a:t>
            </a:r>
            <a:r>
              <a:rPr lang="en-US" sz="1350" dirty="0" err="1">
                <a:solidFill>
                  <a:schemeClr val="bg1"/>
                </a:solidFill>
              </a:rPr>
              <a:t>arr</a:t>
            </a:r>
            <a:r>
              <a:rPr lang="en-US" sz="1350" dirty="0">
                <a:solidFill>
                  <a:schemeClr val="bg1"/>
                </a:solidFill>
              </a:rPr>
              <a:t>){</a:t>
            </a:r>
          </a:p>
          <a:p>
            <a:r>
              <a:rPr lang="en-US" sz="1350" dirty="0">
                <a:solidFill>
                  <a:schemeClr val="bg1"/>
                </a:solidFill>
              </a:rPr>
              <a:t>        </a:t>
            </a:r>
            <a:r>
              <a:rPr lang="en-US" sz="1350" dirty="0" err="1">
                <a:solidFill>
                  <a:schemeClr val="bg1"/>
                </a:solidFill>
              </a:rPr>
              <a:t>cout</a:t>
            </a:r>
            <a:r>
              <a:rPr lang="en-US" sz="1350" dirty="0">
                <a:solidFill>
                  <a:schemeClr val="bg1"/>
                </a:solidFill>
              </a:rPr>
              <a:t> &lt;&lt; u &lt;&lt; " ";</a:t>
            </a:r>
          </a:p>
          <a:p>
            <a:r>
              <a:rPr lang="en-US" sz="1350" dirty="0">
                <a:solidFill>
                  <a:schemeClr val="bg1"/>
                </a:solidFill>
              </a:rPr>
              <a:t>    }</a:t>
            </a:r>
          </a:p>
          <a:p>
            <a:r>
              <a:rPr lang="en-US" sz="1350" dirty="0">
                <a:solidFill>
                  <a:schemeClr val="bg1"/>
                </a:solidFill>
              </a:rPr>
              <a:t>    </a:t>
            </a:r>
            <a:r>
              <a:rPr lang="en-US" sz="1350" dirty="0" err="1">
                <a:solidFill>
                  <a:schemeClr val="bg1"/>
                </a:solidFill>
              </a:rPr>
              <a:t>cout</a:t>
            </a:r>
            <a:r>
              <a:rPr lang="en-US" sz="1350" dirty="0">
                <a:solidFill>
                  <a:schemeClr val="bg1"/>
                </a:solidFill>
              </a:rPr>
              <a:t> &lt;&lt; </a:t>
            </a:r>
            <a:r>
              <a:rPr lang="en-US" sz="1350" dirty="0" err="1">
                <a:solidFill>
                  <a:schemeClr val="bg1"/>
                </a:solidFill>
              </a:rPr>
              <a:t>endl</a:t>
            </a:r>
            <a:r>
              <a:rPr lang="en-US" sz="1350" dirty="0">
                <a:solidFill>
                  <a:schemeClr val="bg1"/>
                </a:solidFill>
              </a:rPr>
              <a:t>;</a:t>
            </a:r>
          </a:p>
          <a:p>
            <a:endParaRPr lang="en-US" sz="1350" dirty="0">
              <a:solidFill>
                <a:schemeClr val="bg1"/>
              </a:solidFill>
            </a:endParaRPr>
          </a:p>
          <a:p>
            <a:r>
              <a:rPr lang="en-US" sz="1350" dirty="0">
                <a:solidFill>
                  <a:schemeClr val="bg1"/>
                </a:solidFill>
              </a:rPr>
              <a:t>}</a:t>
            </a:r>
          </a:p>
        </p:txBody>
      </p:sp>
      <p:grpSp>
        <p:nvGrpSpPr>
          <p:cNvPr id="5" name="Group 4"/>
          <p:cNvGrpSpPr/>
          <p:nvPr/>
        </p:nvGrpSpPr>
        <p:grpSpPr>
          <a:xfrm>
            <a:off x="8338785" y="53502"/>
            <a:ext cx="982638" cy="783280"/>
            <a:chOff x="8243249" y="53502"/>
            <a:chExt cx="982638" cy="783280"/>
          </a:xfrm>
        </p:grpSpPr>
        <p:sp>
          <p:nvSpPr>
            <p:cNvPr id="7" name="TextBox 6"/>
            <p:cNvSpPr txBox="1"/>
            <p:nvPr/>
          </p:nvSpPr>
          <p:spPr>
            <a:xfrm>
              <a:off x="8243249" y="529005"/>
              <a:ext cx="982638" cy="307777"/>
            </a:xfrm>
            <a:prstGeom prst="rect">
              <a:avLst/>
            </a:prstGeom>
            <a:noFill/>
          </p:spPr>
          <p:txBody>
            <a:bodyPr wrap="square" rtlCol="0">
              <a:spAutoFit/>
            </a:bodyPr>
            <a:lstStyle/>
            <a:p>
              <a:r>
                <a:rPr lang="en-US" sz="1400" b="1" dirty="0"/>
                <a:t>CSE 2103</a:t>
              </a:r>
            </a:p>
          </p:txBody>
        </p:sp>
        <p:pic>
          <p:nvPicPr>
            <p:cNvPr id="8" name="Picture 7"/>
            <p:cNvPicPr>
              <a:picLocks noChangeAspect="1"/>
            </p:cNvPicPr>
            <p:nvPr/>
          </p:nvPicPr>
          <p:blipFill rotWithShape="1">
            <a:blip r:embed="rId2"/>
            <a:srcRect l="20378" t="12438" r="20398" b="35343"/>
            <a:stretch/>
          </p:blipFill>
          <p:spPr>
            <a:xfrm>
              <a:off x="8366079" y="53502"/>
              <a:ext cx="600501" cy="529474"/>
            </a:xfrm>
            <a:prstGeom prst="rect">
              <a:avLst/>
            </a:prstGeom>
          </p:spPr>
        </p:pic>
      </p:grpSp>
    </p:spTree>
    <p:extLst>
      <p:ext uri="{BB962C8B-B14F-4D97-AF65-F5344CB8AC3E}">
        <p14:creationId xmlns:p14="http://schemas.microsoft.com/office/powerpoint/2010/main" val="1311031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build="p"/>
      <p:bldP spid="6"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FB41A4-5094-5254-5217-5F5C40CB98A7}"/>
              </a:ext>
            </a:extLst>
          </p:cNvPr>
          <p:cNvSpPr>
            <a:spLocks noGrp="1"/>
          </p:cNvSpPr>
          <p:nvPr>
            <p:ph type="title"/>
          </p:nvPr>
        </p:nvSpPr>
        <p:spPr>
          <a:xfrm>
            <a:off x="101034" y="1179909"/>
            <a:ext cx="4264819" cy="425054"/>
          </a:xfrm>
        </p:spPr>
        <p:txBody>
          <a:bodyPr>
            <a:noAutofit/>
          </a:bodyPr>
          <a:lstStyle/>
          <a:p>
            <a:r>
              <a:rPr lang="en-US" sz="2100" b="1" dirty="0"/>
              <a:t>Logarithmic Time Complexity – O(log N)</a:t>
            </a:r>
          </a:p>
        </p:txBody>
      </p:sp>
      <p:sp>
        <p:nvSpPr>
          <p:cNvPr id="4" name="Text Placeholder 3">
            <a:extLst>
              <a:ext uri="{FF2B5EF4-FFF2-40B4-BE49-F238E27FC236}">
                <a16:creationId xmlns:a16="http://schemas.microsoft.com/office/drawing/2014/main" id="{2600F39E-310E-8165-39E4-A5C87640C56A}"/>
              </a:ext>
            </a:extLst>
          </p:cNvPr>
          <p:cNvSpPr>
            <a:spLocks noGrp="1"/>
          </p:cNvSpPr>
          <p:nvPr>
            <p:ph type="body" sz="half" idx="2"/>
          </p:nvPr>
        </p:nvSpPr>
        <p:spPr>
          <a:xfrm>
            <a:off x="386345" y="2050257"/>
            <a:ext cx="3571875" cy="3145631"/>
          </a:xfrm>
        </p:spPr>
        <p:txBody>
          <a:bodyPr>
            <a:normAutofit/>
          </a:bodyPr>
          <a:lstStyle/>
          <a:p>
            <a:r>
              <a:rPr lang="en-US" sz="1800"/>
              <a:t>Per Operation mid divides into half Value. That means </a:t>
            </a:r>
          </a:p>
          <a:p>
            <a:r>
              <a:rPr lang="en-US" sz="1800"/>
              <a:t>n/2 + n/4 + n/8 + n/16  + ……..</a:t>
            </a:r>
          </a:p>
          <a:p>
            <a:r>
              <a:rPr lang="en-US" sz="1800"/>
              <a:t>= n (1/2 + 1/4 + 1/8 + …….. )</a:t>
            </a:r>
          </a:p>
          <a:p>
            <a:r>
              <a:rPr lang="en-US" sz="1800"/>
              <a:t>= log(n))  </a:t>
            </a:r>
            <a:r>
              <a:rPr lang="en-US" sz="1350"/>
              <a:t>// </a:t>
            </a:r>
            <a:r>
              <a:rPr lang="en-US" sz="2100" i="1">
                <a:latin typeface="Nunito" panose="020F0502020204030204" pitchFamily="2" charset="0"/>
              </a:rPr>
              <a:t>log</a:t>
            </a:r>
            <a:r>
              <a:rPr lang="en-US" sz="2100" i="1" baseline="-25000">
                <a:latin typeface="Nunito" panose="020F0502020204030204" pitchFamily="2" charset="0"/>
              </a:rPr>
              <a:t>2</a:t>
            </a:r>
            <a:r>
              <a:rPr lang="en-US" sz="2100" i="1">
                <a:latin typeface="Nunito" panose="020F0502020204030204" pitchFamily="2" charset="0"/>
              </a:rPr>
              <a:t>(y) = x,  2^x = y;</a:t>
            </a:r>
          </a:p>
          <a:p>
            <a:r>
              <a:rPr lang="en-US" sz="2100" b="1">
                <a:latin typeface="Nirmala UI" panose="020B0502040204020203" pitchFamily="34" charset="0"/>
                <a:ea typeface="Nirmala UI" panose="020B0502040204020203" pitchFamily="34" charset="0"/>
                <a:cs typeface="Nirmala UI" panose="020B0502040204020203" pitchFamily="34" charset="0"/>
              </a:rPr>
              <a:t>So, Time Complexity of Binary search is O(log(n))</a:t>
            </a:r>
            <a:endParaRPr lang="en-US" sz="1350" b="1" dirty="0">
              <a:latin typeface="Nirmala UI" panose="020B0502040204020203" pitchFamily="34" charset="0"/>
              <a:ea typeface="Nirmala UI" panose="020B0502040204020203" pitchFamily="34" charset="0"/>
              <a:cs typeface="Nirmala UI" panose="020B0502040204020203" pitchFamily="34" charset="0"/>
            </a:endParaRPr>
          </a:p>
        </p:txBody>
      </p:sp>
      <p:sp>
        <p:nvSpPr>
          <p:cNvPr id="7" name="TextBox 6">
            <a:extLst>
              <a:ext uri="{FF2B5EF4-FFF2-40B4-BE49-F238E27FC236}">
                <a16:creationId xmlns:a16="http://schemas.microsoft.com/office/drawing/2014/main" id="{4DB7968B-256B-2DE2-EA5F-BFBB21617772}"/>
              </a:ext>
            </a:extLst>
          </p:cNvPr>
          <p:cNvSpPr txBox="1"/>
          <p:nvPr/>
        </p:nvSpPr>
        <p:spPr>
          <a:xfrm>
            <a:off x="4570834" y="857250"/>
            <a:ext cx="4573166" cy="5078313"/>
          </a:xfrm>
          <a:prstGeom prst="rect">
            <a:avLst/>
          </a:prstGeom>
          <a:solidFill>
            <a:schemeClr val="tx1"/>
          </a:solidFill>
        </p:spPr>
        <p:txBody>
          <a:bodyPr wrap="square">
            <a:spAutoFit/>
          </a:bodyPr>
          <a:lstStyle/>
          <a:p>
            <a:r>
              <a:rPr lang="en-US" sz="1350" dirty="0">
                <a:solidFill>
                  <a:schemeClr val="bg1"/>
                </a:solidFill>
              </a:rPr>
              <a:t>int main()</a:t>
            </a:r>
          </a:p>
          <a:p>
            <a:r>
              <a:rPr lang="en-US" sz="1350" dirty="0">
                <a:solidFill>
                  <a:schemeClr val="bg1"/>
                </a:solidFill>
              </a:rPr>
              <a:t>{  </a:t>
            </a:r>
            <a:r>
              <a:rPr lang="en-US" sz="1350" dirty="0">
                <a:solidFill>
                  <a:srgbClr val="FF0000"/>
                </a:solidFill>
              </a:rPr>
              <a:t>// Binary Search </a:t>
            </a:r>
          </a:p>
          <a:p>
            <a:r>
              <a:rPr lang="en-US" sz="1350" dirty="0">
                <a:solidFill>
                  <a:schemeClr val="bg1"/>
                </a:solidFill>
              </a:rPr>
              <a:t>    </a:t>
            </a:r>
            <a:r>
              <a:rPr lang="en-US" sz="1350" dirty="0">
                <a:solidFill>
                  <a:srgbClr val="FF0000"/>
                </a:solidFill>
              </a:rPr>
              <a:t>int</a:t>
            </a:r>
            <a:r>
              <a:rPr lang="en-US" sz="1350" dirty="0">
                <a:solidFill>
                  <a:schemeClr val="bg1"/>
                </a:solidFill>
              </a:rPr>
              <a:t> n , v[n]; </a:t>
            </a:r>
            <a:r>
              <a:rPr lang="en-US" sz="1350" dirty="0" err="1">
                <a:solidFill>
                  <a:srgbClr val="00B050"/>
                </a:solidFill>
              </a:rPr>
              <a:t>cin</a:t>
            </a:r>
            <a:r>
              <a:rPr lang="en-US" sz="1350" dirty="0">
                <a:solidFill>
                  <a:schemeClr val="bg1"/>
                </a:solidFill>
              </a:rPr>
              <a:t> &gt;&gt; n;</a:t>
            </a:r>
          </a:p>
          <a:p>
            <a:r>
              <a:rPr lang="en-US" sz="1350" dirty="0">
                <a:solidFill>
                  <a:schemeClr val="bg1"/>
                </a:solidFill>
              </a:rPr>
              <a:t>    for(</a:t>
            </a:r>
            <a:r>
              <a:rPr lang="en-US" sz="1350" dirty="0">
                <a:solidFill>
                  <a:srgbClr val="FF0000"/>
                </a:solidFill>
              </a:rPr>
              <a:t>int</a:t>
            </a:r>
            <a:r>
              <a:rPr lang="en-US" sz="1350" dirty="0">
                <a:solidFill>
                  <a:schemeClr val="bg1"/>
                </a:solidFill>
              </a:rPr>
              <a:t> </a:t>
            </a:r>
            <a:r>
              <a:rPr lang="en-US" sz="1350" dirty="0" err="1">
                <a:solidFill>
                  <a:schemeClr val="bg1"/>
                </a:solidFill>
              </a:rPr>
              <a:t>i</a:t>
            </a:r>
            <a:r>
              <a:rPr lang="en-US" sz="1350" dirty="0">
                <a:solidFill>
                  <a:schemeClr val="bg1"/>
                </a:solidFill>
              </a:rPr>
              <a:t>=0; </a:t>
            </a:r>
            <a:r>
              <a:rPr lang="en-US" sz="1350" dirty="0" err="1">
                <a:solidFill>
                  <a:schemeClr val="bg1"/>
                </a:solidFill>
              </a:rPr>
              <a:t>i</a:t>
            </a:r>
            <a:r>
              <a:rPr lang="en-US" sz="1350" dirty="0">
                <a:solidFill>
                  <a:schemeClr val="bg1"/>
                </a:solidFill>
              </a:rPr>
              <a:t>&lt;n; </a:t>
            </a:r>
            <a:r>
              <a:rPr lang="en-US" sz="1350" dirty="0" err="1">
                <a:solidFill>
                  <a:schemeClr val="bg1"/>
                </a:solidFill>
              </a:rPr>
              <a:t>i</a:t>
            </a:r>
            <a:r>
              <a:rPr lang="en-US" sz="1350" dirty="0">
                <a:solidFill>
                  <a:schemeClr val="bg1"/>
                </a:solidFill>
              </a:rPr>
              <a:t>++){</a:t>
            </a:r>
          </a:p>
          <a:p>
            <a:r>
              <a:rPr lang="en-US" sz="1350" dirty="0">
                <a:solidFill>
                  <a:schemeClr val="bg1"/>
                </a:solidFill>
              </a:rPr>
              <a:t>   </a:t>
            </a:r>
            <a:r>
              <a:rPr lang="en-US" sz="1350" dirty="0">
                <a:solidFill>
                  <a:srgbClr val="00B050"/>
                </a:solidFill>
              </a:rPr>
              <a:t> </a:t>
            </a:r>
            <a:r>
              <a:rPr lang="en-US" sz="1350" dirty="0" err="1">
                <a:solidFill>
                  <a:srgbClr val="00B050"/>
                </a:solidFill>
              </a:rPr>
              <a:t>cin</a:t>
            </a:r>
            <a:r>
              <a:rPr lang="en-US" sz="1350" dirty="0">
                <a:solidFill>
                  <a:srgbClr val="00B050"/>
                </a:solidFill>
              </a:rPr>
              <a:t> </a:t>
            </a:r>
            <a:r>
              <a:rPr lang="en-US" sz="1350" dirty="0">
                <a:solidFill>
                  <a:schemeClr val="bg1"/>
                </a:solidFill>
              </a:rPr>
              <a:t>&gt;&gt; v[</a:t>
            </a:r>
            <a:r>
              <a:rPr lang="en-US" sz="1350" dirty="0" err="1">
                <a:solidFill>
                  <a:schemeClr val="bg1"/>
                </a:solidFill>
              </a:rPr>
              <a:t>i</a:t>
            </a:r>
            <a:r>
              <a:rPr lang="en-US" sz="1350" dirty="0">
                <a:solidFill>
                  <a:schemeClr val="bg1"/>
                </a:solidFill>
              </a:rPr>
              <a:t>];</a:t>
            </a:r>
          </a:p>
          <a:p>
            <a:r>
              <a:rPr lang="en-US" sz="1350" dirty="0">
                <a:solidFill>
                  <a:schemeClr val="bg1"/>
                </a:solidFill>
              </a:rPr>
              <a:t>    }</a:t>
            </a:r>
          </a:p>
          <a:p>
            <a:r>
              <a:rPr lang="en-US" sz="1350" dirty="0">
                <a:solidFill>
                  <a:schemeClr val="bg1"/>
                </a:solidFill>
              </a:rPr>
              <a:t>   </a:t>
            </a:r>
            <a:r>
              <a:rPr lang="en-US" sz="1350" dirty="0">
                <a:solidFill>
                  <a:srgbClr val="FF0000"/>
                </a:solidFill>
              </a:rPr>
              <a:t> int </a:t>
            </a:r>
            <a:r>
              <a:rPr lang="en-US" sz="1350" dirty="0">
                <a:solidFill>
                  <a:schemeClr val="bg1"/>
                </a:solidFill>
              </a:rPr>
              <a:t>lo=0,hi=n-1,</a:t>
            </a:r>
            <a:r>
              <a:rPr lang="en-US" sz="1350" dirty="0">
                <a:solidFill>
                  <a:srgbClr val="00B0F0"/>
                </a:solidFill>
              </a:rPr>
              <a:t>mid</a:t>
            </a:r>
            <a:r>
              <a:rPr lang="en-US" sz="1350" dirty="0">
                <a:solidFill>
                  <a:schemeClr val="bg1"/>
                </a:solidFill>
              </a:rPr>
              <a:t>,</a:t>
            </a:r>
            <a:r>
              <a:rPr lang="en-US" sz="1350" dirty="0">
                <a:solidFill>
                  <a:srgbClr val="C00000"/>
                </a:solidFill>
              </a:rPr>
              <a:t>fnd</a:t>
            </a:r>
            <a:r>
              <a:rPr lang="en-US" sz="1350" dirty="0">
                <a:solidFill>
                  <a:schemeClr val="bg1"/>
                </a:solidFill>
              </a:rPr>
              <a:t>;</a:t>
            </a:r>
          </a:p>
          <a:p>
            <a:r>
              <a:rPr lang="en-US" sz="1350" dirty="0">
                <a:solidFill>
                  <a:schemeClr val="bg1"/>
                </a:solidFill>
              </a:rPr>
              <a:t>    </a:t>
            </a:r>
            <a:r>
              <a:rPr lang="en-US" sz="1350" dirty="0" err="1">
                <a:solidFill>
                  <a:schemeClr val="bg1"/>
                </a:solidFill>
              </a:rPr>
              <a:t>cin</a:t>
            </a:r>
            <a:r>
              <a:rPr lang="en-US" sz="1350" dirty="0">
                <a:solidFill>
                  <a:schemeClr val="bg1"/>
                </a:solidFill>
              </a:rPr>
              <a:t> &gt;&gt; </a:t>
            </a:r>
            <a:r>
              <a:rPr lang="en-US" sz="1350" dirty="0" err="1">
                <a:solidFill>
                  <a:schemeClr val="bg1"/>
                </a:solidFill>
              </a:rPr>
              <a:t>fnd</a:t>
            </a:r>
            <a:r>
              <a:rPr lang="en-US" sz="1350" dirty="0">
                <a:solidFill>
                  <a:schemeClr val="bg1"/>
                </a:solidFill>
              </a:rPr>
              <a:t>;</a:t>
            </a:r>
          </a:p>
          <a:p>
            <a:r>
              <a:rPr lang="en-US" sz="1350" dirty="0">
                <a:solidFill>
                  <a:srgbClr val="FFC000"/>
                </a:solidFill>
              </a:rPr>
              <a:t>    while</a:t>
            </a:r>
            <a:r>
              <a:rPr lang="en-US" sz="1350" dirty="0">
                <a:solidFill>
                  <a:schemeClr val="bg1"/>
                </a:solidFill>
              </a:rPr>
              <a:t>(hi&gt;=lo){</a:t>
            </a:r>
          </a:p>
          <a:p>
            <a:r>
              <a:rPr lang="en-US" sz="1350" dirty="0">
                <a:solidFill>
                  <a:schemeClr val="accent1">
                    <a:lumMod val="60000"/>
                    <a:lumOff val="40000"/>
                  </a:schemeClr>
                </a:solidFill>
              </a:rPr>
              <a:t>        </a:t>
            </a:r>
            <a:r>
              <a:rPr lang="en-US" sz="1350" dirty="0">
                <a:solidFill>
                  <a:srgbClr val="00B0F0"/>
                </a:solidFill>
              </a:rPr>
              <a:t>mid</a:t>
            </a:r>
            <a:r>
              <a:rPr lang="en-US" sz="1350" dirty="0">
                <a:solidFill>
                  <a:schemeClr val="bg1"/>
                </a:solidFill>
              </a:rPr>
              <a:t>=(</a:t>
            </a:r>
            <a:r>
              <a:rPr lang="en-US" sz="1350" dirty="0" err="1">
                <a:solidFill>
                  <a:srgbClr val="FF0000"/>
                </a:solidFill>
              </a:rPr>
              <a:t>hi</a:t>
            </a:r>
            <a:r>
              <a:rPr lang="en-US" sz="1350" dirty="0" err="1">
                <a:solidFill>
                  <a:schemeClr val="bg1"/>
                </a:solidFill>
              </a:rPr>
              <a:t>+l</a:t>
            </a:r>
            <a:r>
              <a:rPr lang="en-US" sz="1350" dirty="0" err="1">
                <a:solidFill>
                  <a:srgbClr val="00B050"/>
                </a:solidFill>
              </a:rPr>
              <a:t>o</a:t>
            </a:r>
            <a:r>
              <a:rPr lang="en-US" sz="1350" dirty="0">
                <a:solidFill>
                  <a:schemeClr val="bg1"/>
                </a:solidFill>
              </a:rPr>
              <a:t>)/2;</a:t>
            </a:r>
          </a:p>
          <a:p>
            <a:r>
              <a:rPr lang="en-US" sz="1350" dirty="0">
                <a:solidFill>
                  <a:schemeClr val="bg1"/>
                </a:solidFill>
              </a:rPr>
              <a:t>        if(v[</a:t>
            </a:r>
            <a:r>
              <a:rPr lang="en-US" sz="1350" dirty="0">
                <a:solidFill>
                  <a:srgbClr val="00B0F0"/>
                </a:solidFill>
              </a:rPr>
              <a:t>mid</a:t>
            </a:r>
            <a:r>
              <a:rPr lang="en-US" sz="1350" dirty="0">
                <a:solidFill>
                  <a:schemeClr val="bg1"/>
                </a:solidFill>
              </a:rPr>
              <a:t>] == </a:t>
            </a:r>
            <a:r>
              <a:rPr lang="en-US" sz="1350" dirty="0" err="1">
                <a:solidFill>
                  <a:srgbClr val="C00000"/>
                </a:solidFill>
              </a:rPr>
              <a:t>fnd</a:t>
            </a:r>
            <a:r>
              <a:rPr lang="en-US" sz="1350" dirty="0">
                <a:solidFill>
                  <a:schemeClr val="bg1"/>
                </a:solidFill>
              </a:rPr>
              <a:t>) {</a:t>
            </a:r>
          </a:p>
          <a:p>
            <a:r>
              <a:rPr lang="en-US" sz="1350" dirty="0">
                <a:solidFill>
                  <a:schemeClr val="bg1"/>
                </a:solidFill>
              </a:rPr>
              <a:t>            </a:t>
            </a:r>
            <a:r>
              <a:rPr lang="en-US" sz="1350" dirty="0" err="1">
                <a:solidFill>
                  <a:schemeClr val="bg1"/>
                </a:solidFill>
              </a:rPr>
              <a:t>cout</a:t>
            </a:r>
            <a:r>
              <a:rPr lang="en-US" sz="1350" dirty="0">
                <a:solidFill>
                  <a:schemeClr val="bg1"/>
                </a:solidFill>
              </a:rPr>
              <a:t> &lt;&lt; mid &lt;&lt; </a:t>
            </a:r>
            <a:r>
              <a:rPr lang="en-US" sz="1350" dirty="0" err="1">
                <a:solidFill>
                  <a:schemeClr val="bg1"/>
                </a:solidFill>
              </a:rPr>
              <a:t>endl</a:t>
            </a:r>
            <a:r>
              <a:rPr lang="en-US" sz="1350" dirty="0">
                <a:solidFill>
                  <a:schemeClr val="bg1"/>
                </a:solidFill>
              </a:rPr>
              <a:t>;</a:t>
            </a:r>
          </a:p>
          <a:p>
            <a:r>
              <a:rPr lang="en-US" sz="1350" dirty="0">
                <a:solidFill>
                  <a:schemeClr val="bg1"/>
                </a:solidFill>
              </a:rPr>
              <a:t>            break;</a:t>
            </a:r>
          </a:p>
          <a:p>
            <a:r>
              <a:rPr lang="en-US" sz="1350" dirty="0">
                <a:solidFill>
                  <a:schemeClr val="bg1"/>
                </a:solidFill>
              </a:rPr>
              <a:t>        }</a:t>
            </a:r>
          </a:p>
          <a:p>
            <a:r>
              <a:rPr lang="en-US" sz="1350" dirty="0">
                <a:solidFill>
                  <a:schemeClr val="bg1"/>
                </a:solidFill>
              </a:rPr>
              <a:t>        if(v[</a:t>
            </a:r>
            <a:r>
              <a:rPr lang="en-US" sz="1350" dirty="0">
                <a:solidFill>
                  <a:srgbClr val="00B0F0"/>
                </a:solidFill>
              </a:rPr>
              <a:t>mid</a:t>
            </a:r>
            <a:r>
              <a:rPr lang="en-US" sz="1350" dirty="0">
                <a:solidFill>
                  <a:schemeClr val="bg1"/>
                </a:solidFill>
              </a:rPr>
              <a:t>] &lt;=</a:t>
            </a:r>
            <a:r>
              <a:rPr lang="en-US" sz="1350" dirty="0">
                <a:solidFill>
                  <a:srgbClr val="C00000"/>
                </a:solidFill>
              </a:rPr>
              <a:t> </a:t>
            </a:r>
            <a:r>
              <a:rPr lang="en-US" sz="1350" dirty="0" err="1">
                <a:solidFill>
                  <a:srgbClr val="C00000"/>
                </a:solidFill>
              </a:rPr>
              <a:t>fnd</a:t>
            </a:r>
            <a:r>
              <a:rPr lang="en-US" sz="1350" dirty="0">
                <a:solidFill>
                  <a:schemeClr val="bg1"/>
                </a:solidFill>
              </a:rPr>
              <a:t>){</a:t>
            </a:r>
          </a:p>
          <a:p>
            <a:r>
              <a:rPr lang="en-US" sz="1350" dirty="0">
                <a:solidFill>
                  <a:srgbClr val="00B050"/>
                </a:solidFill>
              </a:rPr>
              <a:t>        lo</a:t>
            </a:r>
            <a:r>
              <a:rPr lang="en-US" sz="1350" dirty="0">
                <a:solidFill>
                  <a:schemeClr val="bg1"/>
                </a:solidFill>
              </a:rPr>
              <a:t>=</a:t>
            </a:r>
            <a:r>
              <a:rPr lang="en-US" sz="1350" dirty="0">
                <a:solidFill>
                  <a:srgbClr val="00B0F0"/>
                </a:solidFill>
              </a:rPr>
              <a:t>mid</a:t>
            </a:r>
            <a:r>
              <a:rPr lang="en-US" sz="1350" dirty="0">
                <a:solidFill>
                  <a:schemeClr val="bg1"/>
                </a:solidFill>
              </a:rPr>
              <a:t>+1;</a:t>
            </a:r>
          </a:p>
          <a:p>
            <a:r>
              <a:rPr lang="en-US" sz="1350" dirty="0">
                <a:solidFill>
                  <a:schemeClr val="bg1"/>
                </a:solidFill>
              </a:rPr>
              <a:t>        }</a:t>
            </a:r>
          </a:p>
          <a:p>
            <a:r>
              <a:rPr lang="en-US" sz="1350" dirty="0">
                <a:solidFill>
                  <a:schemeClr val="bg1"/>
                </a:solidFill>
              </a:rPr>
              <a:t>        else</a:t>
            </a:r>
          </a:p>
          <a:p>
            <a:r>
              <a:rPr lang="en-US" sz="1350" dirty="0">
                <a:solidFill>
                  <a:schemeClr val="bg1"/>
                </a:solidFill>
              </a:rPr>
              <a:t>        {</a:t>
            </a:r>
          </a:p>
          <a:p>
            <a:r>
              <a:rPr lang="en-US" sz="1350" dirty="0">
                <a:solidFill>
                  <a:schemeClr val="bg1"/>
                </a:solidFill>
              </a:rPr>
              <a:t>            hi = </a:t>
            </a:r>
            <a:r>
              <a:rPr lang="en-US" sz="1350" dirty="0">
                <a:solidFill>
                  <a:srgbClr val="00B0F0"/>
                </a:solidFill>
              </a:rPr>
              <a:t>mid</a:t>
            </a:r>
            <a:r>
              <a:rPr lang="en-US" sz="1350" dirty="0">
                <a:solidFill>
                  <a:schemeClr val="bg1"/>
                </a:solidFill>
              </a:rPr>
              <a:t>-1;</a:t>
            </a:r>
          </a:p>
          <a:p>
            <a:r>
              <a:rPr lang="en-US" sz="1350" dirty="0">
                <a:solidFill>
                  <a:schemeClr val="bg1"/>
                </a:solidFill>
              </a:rPr>
              <a:t>        }</a:t>
            </a:r>
          </a:p>
          <a:p>
            <a:r>
              <a:rPr lang="en-US" sz="1350" dirty="0">
                <a:solidFill>
                  <a:schemeClr val="bg1"/>
                </a:solidFill>
              </a:rPr>
              <a:t>    }</a:t>
            </a:r>
          </a:p>
          <a:p>
            <a:endParaRPr lang="en-US" sz="1350" dirty="0">
              <a:solidFill>
                <a:schemeClr val="bg1"/>
              </a:solidFill>
            </a:endParaRPr>
          </a:p>
          <a:p>
            <a:r>
              <a:rPr lang="en-US" sz="1350" dirty="0">
                <a:solidFill>
                  <a:schemeClr val="bg1"/>
                </a:solidFill>
              </a:rPr>
              <a:t>}</a:t>
            </a:r>
          </a:p>
        </p:txBody>
      </p:sp>
      <p:sp>
        <p:nvSpPr>
          <p:cNvPr id="8" name="AutoShape 2" descr="{\displaystyle \sum _{n=1}^{\infty }{\frac {1}{n}}=1+{\frac {1}{2}}+{\frac {1}{3}}+{\frac {1}{4}}+{\frac {1}{5}}+\cdots .}">
            <a:extLst>
              <a:ext uri="{FF2B5EF4-FFF2-40B4-BE49-F238E27FC236}">
                <a16:creationId xmlns:a16="http://schemas.microsoft.com/office/drawing/2014/main" id="{59773608-56D2-9C2D-0F22-F0814224CDB8}"/>
              </a:ext>
            </a:extLst>
          </p:cNvPr>
          <p:cNvSpPr>
            <a:spLocks noChangeAspect="1" noChangeArrowheads="1"/>
          </p:cNvSpPr>
          <p:nvPr/>
        </p:nvSpPr>
        <p:spPr bwMode="auto">
          <a:xfrm>
            <a:off x="4457700" y="3314700"/>
            <a:ext cx="228600" cy="2286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350"/>
          </a:p>
        </p:txBody>
      </p:sp>
      <p:grpSp>
        <p:nvGrpSpPr>
          <p:cNvPr id="9" name="Group 8"/>
          <p:cNvGrpSpPr/>
          <p:nvPr/>
        </p:nvGrpSpPr>
        <p:grpSpPr>
          <a:xfrm>
            <a:off x="8338785" y="53502"/>
            <a:ext cx="982638" cy="783280"/>
            <a:chOff x="8243249" y="53502"/>
            <a:chExt cx="982638" cy="783280"/>
          </a:xfrm>
        </p:grpSpPr>
        <p:sp>
          <p:nvSpPr>
            <p:cNvPr id="11" name="TextBox 10"/>
            <p:cNvSpPr txBox="1"/>
            <p:nvPr/>
          </p:nvSpPr>
          <p:spPr>
            <a:xfrm>
              <a:off x="8243249" y="529005"/>
              <a:ext cx="982638" cy="307777"/>
            </a:xfrm>
            <a:prstGeom prst="rect">
              <a:avLst/>
            </a:prstGeom>
            <a:noFill/>
          </p:spPr>
          <p:txBody>
            <a:bodyPr wrap="square" rtlCol="0">
              <a:spAutoFit/>
            </a:bodyPr>
            <a:lstStyle/>
            <a:p>
              <a:r>
                <a:rPr lang="en-US" sz="1400" b="1" dirty="0"/>
                <a:t>CSE 2103</a:t>
              </a:r>
            </a:p>
          </p:txBody>
        </p:sp>
        <p:pic>
          <p:nvPicPr>
            <p:cNvPr id="12" name="Picture 11"/>
            <p:cNvPicPr>
              <a:picLocks noChangeAspect="1"/>
            </p:cNvPicPr>
            <p:nvPr/>
          </p:nvPicPr>
          <p:blipFill rotWithShape="1">
            <a:blip r:embed="rId2"/>
            <a:srcRect l="20378" t="12438" r="20398" b="35343"/>
            <a:stretch/>
          </p:blipFill>
          <p:spPr>
            <a:xfrm>
              <a:off x="8366079" y="53502"/>
              <a:ext cx="600501" cy="529474"/>
            </a:xfrm>
            <a:prstGeom prst="rect">
              <a:avLst/>
            </a:prstGeom>
          </p:spPr>
        </p:pic>
      </p:grpSp>
    </p:spTree>
    <p:extLst>
      <p:ext uri="{BB962C8B-B14F-4D97-AF65-F5344CB8AC3E}">
        <p14:creationId xmlns:p14="http://schemas.microsoft.com/office/powerpoint/2010/main" val="2958440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42" presetClass="entr" presetSubtype="0" fill="hold" grpId="0" nodeType="with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animEffect transition="in" filter="fade">
                                      <p:cBhvr>
                                        <p:cTn id="11" dur="1000"/>
                                        <p:tgtEl>
                                          <p:spTgt spid="4">
                                            <p:txEl>
                                              <p:pRg st="0" end="0"/>
                                            </p:txEl>
                                          </p:spTgt>
                                        </p:tgtEl>
                                      </p:cBhvr>
                                    </p:animEffect>
                                    <p:anim calcmode="lin" valueType="num">
                                      <p:cBhvr>
                                        <p:cTn id="12"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13" dur="1000" fill="hold"/>
                                        <p:tgtEl>
                                          <p:spTgt spid="4">
                                            <p:txEl>
                                              <p:pRg st="0" end="0"/>
                                            </p:txEl>
                                          </p:spTgt>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0"/>
                                  </p:stCondLst>
                                  <p:childTnLst>
                                    <p:set>
                                      <p:cBhvr>
                                        <p:cTn id="15" dur="1" fill="hold">
                                          <p:stCondLst>
                                            <p:cond delay="0"/>
                                          </p:stCondLst>
                                        </p:cTn>
                                        <p:tgtEl>
                                          <p:spTgt spid="4">
                                            <p:txEl>
                                              <p:pRg st="1" end="1"/>
                                            </p:txEl>
                                          </p:spTgt>
                                        </p:tgtEl>
                                        <p:attrNameLst>
                                          <p:attrName>style.visibility</p:attrName>
                                        </p:attrNameLst>
                                      </p:cBhvr>
                                      <p:to>
                                        <p:strVal val="visible"/>
                                      </p:to>
                                    </p:set>
                                    <p:animEffect transition="in" filter="fade">
                                      <p:cBhvr>
                                        <p:cTn id="16" dur="1000"/>
                                        <p:tgtEl>
                                          <p:spTgt spid="4">
                                            <p:txEl>
                                              <p:pRg st="1" end="1"/>
                                            </p:txEl>
                                          </p:spTgt>
                                        </p:tgtEl>
                                      </p:cBhvr>
                                    </p:animEffect>
                                    <p:anim calcmode="lin" valueType="num">
                                      <p:cBhvr>
                                        <p:cTn id="17"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18" dur="1000" fill="hold"/>
                                        <p:tgtEl>
                                          <p:spTgt spid="4">
                                            <p:txEl>
                                              <p:pRg st="1" end="1"/>
                                            </p:txEl>
                                          </p:spTgt>
                                        </p:tgtEl>
                                        <p:attrNameLst>
                                          <p:attrName>ppt_y</p:attrName>
                                        </p:attrNameLst>
                                      </p:cBhvr>
                                      <p:tavLst>
                                        <p:tav tm="0">
                                          <p:val>
                                            <p:strVal val="#ppt_y+.1"/>
                                          </p:val>
                                        </p:tav>
                                        <p:tav tm="100000">
                                          <p:val>
                                            <p:strVal val="#ppt_y"/>
                                          </p:val>
                                        </p:tav>
                                      </p:tavLst>
                                    </p:anim>
                                  </p:childTnLst>
                                </p:cTn>
                              </p:par>
                              <p:par>
                                <p:cTn id="19" presetID="42" presetClass="entr" presetSubtype="0" fill="hold" grpId="0" nodeType="withEffect">
                                  <p:stCondLst>
                                    <p:cond delay="0"/>
                                  </p:stCondLst>
                                  <p:childTnLst>
                                    <p:set>
                                      <p:cBhvr>
                                        <p:cTn id="20" dur="1" fill="hold">
                                          <p:stCondLst>
                                            <p:cond delay="0"/>
                                          </p:stCondLst>
                                        </p:cTn>
                                        <p:tgtEl>
                                          <p:spTgt spid="4">
                                            <p:txEl>
                                              <p:pRg st="2" end="2"/>
                                            </p:txEl>
                                          </p:spTgt>
                                        </p:tgtEl>
                                        <p:attrNameLst>
                                          <p:attrName>style.visibility</p:attrName>
                                        </p:attrNameLst>
                                      </p:cBhvr>
                                      <p:to>
                                        <p:strVal val="visible"/>
                                      </p:to>
                                    </p:set>
                                    <p:animEffect transition="in" filter="fade">
                                      <p:cBhvr>
                                        <p:cTn id="21" dur="1000"/>
                                        <p:tgtEl>
                                          <p:spTgt spid="4">
                                            <p:txEl>
                                              <p:pRg st="2" end="2"/>
                                            </p:txEl>
                                          </p:spTgt>
                                        </p:tgtEl>
                                      </p:cBhvr>
                                    </p:animEffect>
                                    <p:anim calcmode="lin" valueType="num">
                                      <p:cBhvr>
                                        <p:cTn id="22"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4">
                                            <p:txEl>
                                              <p:pRg st="2" end="2"/>
                                            </p:txEl>
                                          </p:spTgt>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0"/>
                                  </p:stCondLst>
                                  <p:childTnLst>
                                    <p:set>
                                      <p:cBhvr>
                                        <p:cTn id="25" dur="1" fill="hold">
                                          <p:stCondLst>
                                            <p:cond delay="0"/>
                                          </p:stCondLst>
                                        </p:cTn>
                                        <p:tgtEl>
                                          <p:spTgt spid="4">
                                            <p:txEl>
                                              <p:pRg st="3" end="3"/>
                                            </p:txEl>
                                          </p:spTgt>
                                        </p:tgtEl>
                                        <p:attrNameLst>
                                          <p:attrName>style.visibility</p:attrName>
                                        </p:attrNameLst>
                                      </p:cBhvr>
                                      <p:to>
                                        <p:strVal val="visible"/>
                                      </p:to>
                                    </p:set>
                                    <p:animEffect transition="in" filter="fade">
                                      <p:cBhvr>
                                        <p:cTn id="26" dur="1000"/>
                                        <p:tgtEl>
                                          <p:spTgt spid="4">
                                            <p:txEl>
                                              <p:pRg st="3" end="3"/>
                                            </p:txEl>
                                          </p:spTgt>
                                        </p:tgtEl>
                                      </p:cBhvr>
                                    </p:animEffect>
                                    <p:anim calcmode="lin" valueType="num">
                                      <p:cBhvr>
                                        <p:cTn id="27" dur="10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28" dur="1000" fill="hold"/>
                                        <p:tgtEl>
                                          <p:spTgt spid="4">
                                            <p:txEl>
                                              <p:pRg st="3" end="3"/>
                                            </p:txEl>
                                          </p:spTgt>
                                        </p:tgtEl>
                                        <p:attrNameLst>
                                          <p:attrName>ppt_y</p:attrName>
                                        </p:attrNameLst>
                                      </p:cBhvr>
                                      <p:tavLst>
                                        <p:tav tm="0">
                                          <p:val>
                                            <p:strVal val="#ppt_y+.1"/>
                                          </p:val>
                                        </p:tav>
                                        <p:tav tm="100000">
                                          <p:val>
                                            <p:strVal val="#ppt_y"/>
                                          </p:val>
                                        </p:tav>
                                      </p:tavLst>
                                    </p:anim>
                                  </p:childTnLst>
                                </p:cTn>
                              </p:par>
                              <p:par>
                                <p:cTn id="29" presetID="42" presetClass="entr" presetSubtype="0" fill="hold" grpId="0" nodeType="withEffect">
                                  <p:stCondLst>
                                    <p:cond delay="0"/>
                                  </p:stCondLst>
                                  <p:childTnLst>
                                    <p:set>
                                      <p:cBhvr>
                                        <p:cTn id="30" dur="1" fill="hold">
                                          <p:stCondLst>
                                            <p:cond delay="0"/>
                                          </p:stCondLst>
                                        </p:cTn>
                                        <p:tgtEl>
                                          <p:spTgt spid="4">
                                            <p:txEl>
                                              <p:pRg st="4" end="4"/>
                                            </p:txEl>
                                          </p:spTgt>
                                        </p:tgtEl>
                                        <p:attrNameLst>
                                          <p:attrName>style.visibility</p:attrName>
                                        </p:attrNameLst>
                                      </p:cBhvr>
                                      <p:to>
                                        <p:strVal val="visible"/>
                                      </p:to>
                                    </p:set>
                                    <p:animEffect transition="in" filter="fade">
                                      <p:cBhvr>
                                        <p:cTn id="31" dur="1000"/>
                                        <p:tgtEl>
                                          <p:spTgt spid="4">
                                            <p:txEl>
                                              <p:pRg st="4" end="4"/>
                                            </p:txEl>
                                          </p:spTgt>
                                        </p:tgtEl>
                                      </p:cBhvr>
                                    </p:animEffect>
                                    <p:anim calcmode="lin" valueType="num">
                                      <p:cBhvr>
                                        <p:cTn id="32" dur="1000" fill="hold"/>
                                        <p:tgtEl>
                                          <p:spTgt spid="4">
                                            <p:txEl>
                                              <p:pRg st="4" end="4"/>
                                            </p:txEl>
                                          </p:spTgt>
                                        </p:tgtEl>
                                        <p:attrNameLst>
                                          <p:attrName>ppt_x</p:attrName>
                                        </p:attrNameLst>
                                      </p:cBhvr>
                                      <p:tavLst>
                                        <p:tav tm="0">
                                          <p:val>
                                            <p:strVal val="#ppt_x"/>
                                          </p:val>
                                        </p:tav>
                                        <p:tav tm="100000">
                                          <p:val>
                                            <p:strVal val="#ppt_x"/>
                                          </p:val>
                                        </p:tav>
                                      </p:tavLst>
                                    </p:anim>
                                    <p:anim calcmode="lin" valueType="num">
                                      <p:cBhvr>
                                        <p:cTn id="33" dur="1000" fill="hold"/>
                                        <p:tgtEl>
                                          <p:spTgt spid="4">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7"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cstate="print">
            <a:extLst>
              <a:ext uri="{28A0092B-C50C-407E-A947-70E740481C1C}">
                <a14:useLocalDpi xmlns:a14="http://schemas.microsoft.com/office/drawing/2010/main" val="0"/>
              </a:ext>
            </a:extLst>
          </a:blip>
          <a:srcRect t="8634"/>
          <a:stretch/>
        </p:blipFill>
        <p:spPr>
          <a:xfrm>
            <a:off x="587022" y="56443"/>
            <a:ext cx="7970715" cy="2508750"/>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13000" y="314730"/>
            <a:ext cx="4318000" cy="5972111"/>
          </a:xfrm>
          <a:prstGeom prst="rect">
            <a:avLst/>
          </a:prstGeom>
        </p:spPr>
      </p:pic>
      <p:sp>
        <p:nvSpPr>
          <p:cNvPr id="4" name="Rectangle 3">
            <a:extLst>
              <a:ext uri="{FF2B5EF4-FFF2-40B4-BE49-F238E27FC236}">
                <a16:creationId xmlns:a16="http://schemas.microsoft.com/office/drawing/2014/main" id="{7C1D1091-1D88-0545-9ED7-6AF82CC0D01A}"/>
              </a:ext>
            </a:extLst>
          </p:cNvPr>
          <p:cNvSpPr/>
          <p:nvPr/>
        </p:nvSpPr>
        <p:spPr>
          <a:xfrm>
            <a:off x="4572000" y="6536467"/>
            <a:ext cx="4572000" cy="307975"/>
          </a:xfrm>
          <a:prstGeom prst="rect">
            <a:avLst/>
          </a:prstGeom>
        </p:spPr>
        <p:txBody>
          <a:bodyPr wrap="square">
            <a:spAutoFit/>
          </a:bodyPr>
          <a:lstStyle/>
          <a:p>
            <a:pPr algn="r">
              <a:defRPr/>
            </a:pPr>
            <a:r>
              <a:rPr lang="en-US" altLang="en-US" sz="1400" b="1" i="1" dirty="0">
                <a:solidFill>
                  <a:schemeClr val="accent6">
                    <a:lumMod val="75000"/>
                  </a:schemeClr>
                </a:solidFill>
              </a:rPr>
              <a:t>ICE 2231/ Introductory Class</a:t>
            </a:r>
            <a:endParaRPr lang="en-US" sz="1400" b="1" i="1" dirty="0">
              <a:solidFill>
                <a:schemeClr val="accent6">
                  <a:lumMod val="75000"/>
                </a:schemeClr>
              </a:solidFill>
            </a:endParaRPr>
          </a:p>
        </p:txBody>
      </p:sp>
      <p:sp>
        <p:nvSpPr>
          <p:cNvPr id="5" name="Rectangle 7">
            <a:extLst>
              <a:ext uri="{FF2B5EF4-FFF2-40B4-BE49-F238E27FC236}">
                <a16:creationId xmlns:a16="http://schemas.microsoft.com/office/drawing/2014/main" id="{BE5C37C6-8421-CC4C-98F8-70C188A91575}"/>
              </a:ext>
            </a:extLst>
          </p:cNvPr>
          <p:cNvSpPr>
            <a:spLocks noChangeArrowheads="1"/>
          </p:cNvSpPr>
          <p:nvPr/>
        </p:nvSpPr>
        <p:spPr bwMode="auto">
          <a:xfrm>
            <a:off x="0" y="6536468"/>
            <a:ext cx="52705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100">
                <a:solidFill>
                  <a:schemeClr val="tx1"/>
                </a:solidFill>
                <a:latin typeface="Arial" panose="020B0604020202020204" pitchFamily="34" charset="0"/>
              </a:defRPr>
            </a:lvl1pPr>
            <a:lvl2pPr marL="742950" indent="-285750">
              <a:defRPr sz="2100">
                <a:solidFill>
                  <a:schemeClr val="tx1"/>
                </a:solidFill>
                <a:latin typeface="Arial" panose="020B0604020202020204" pitchFamily="34" charset="0"/>
              </a:defRPr>
            </a:lvl2pPr>
            <a:lvl3pPr marL="1143000" indent="-228600">
              <a:defRPr sz="2100">
                <a:solidFill>
                  <a:schemeClr val="tx1"/>
                </a:solidFill>
                <a:latin typeface="Arial" panose="020B0604020202020204" pitchFamily="34" charset="0"/>
              </a:defRPr>
            </a:lvl3pPr>
            <a:lvl4pPr marL="1600200" indent="-228600">
              <a:defRPr sz="2100">
                <a:solidFill>
                  <a:schemeClr val="tx1"/>
                </a:solidFill>
                <a:latin typeface="Arial" panose="020B0604020202020204" pitchFamily="34" charset="0"/>
              </a:defRPr>
            </a:lvl4pPr>
            <a:lvl5pPr marL="2057400" indent="-228600">
              <a:defRPr sz="2100">
                <a:solidFill>
                  <a:schemeClr val="tx1"/>
                </a:solidFill>
                <a:latin typeface="Arial" panose="020B0604020202020204" pitchFamily="34" charset="0"/>
              </a:defRPr>
            </a:lvl5pPr>
            <a:lvl6pPr marL="2514600" indent="-228600" eaLnBrk="0" fontAlgn="base" hangingPunct="0">
              <a:spcBef>
                <a:spcPct val="0"/>
              </a:spcBef>
              <a:spcAft>
                <a:spcPct val="0"/>
              </a:spcAft>
              <a:defRPr sz="2100">
                <a:solidFill>
                  <a:schemeClr val="tx1"/>
                </a:solidFill>
                <a:latin typeface="Arial" panose="020B0604020202020204" pitchFamily="34" charset="0"/>
              </a:defRPr>
            </a:lvl6pPr>
            <a:lvl7pPr marL="2971800" indent="-228600" eaLnBrk="0" fontAlgn="base" hangingPunct="0">
              <a:spcBef>
                <a:spcPct val="0"/>
              </a:spcBef>
              <a:spcAft>
                <a:spcPct val="0"/>
              </a:spcAft>
              <a:defRPr sz="2100">
                <a:solidFill>
                  <a:schemeClr val="tx1"/>
                </a:solidFill>
                <a:latin typeface="Arial" panose="020B0604020202020204" pitchFamily="34" charset="0"/>
              </a:defRPr>
            </a:lvl7pPr>
            <a:lvl8pPr marL="3429000" indent="-228600" eaLnBrk="0" fontAlgn="base" hangingPunct="0">
              <a:spcBef>
                <a:spcPct val="0"/>
              </a:spcBef>
              <a:spcAft>
                <a:spcPct val="0"/>
              </a:spcAft>
              <a:defRPr sz="2100">
                <a:solidFill>
                  <a:schemeClr val="tx1"/>
                </a:solidFill>
                <a:latin typeface="Arial" panose="020B0604020202020204" pitchFamily="34" charset="0"/>
              </a:defRPr>
            </a:lvl8pPr>
            <a:lvl9pPr marL="3886200" indent="-228600" eaLnBrk="0" fontAlgn="base" hangingPunct="0">
              <a:spcBef>
                <a:spcPct val="0"/>
              </a:spcBef>
              <a:spcAft>
                <a:spcPct val="0"/>
              </a:spcAft>
              <a:defRPr sz="2100">
                <a:solidFill>
                  <a:schemeClr val="tx1"/>
                </a:solidFill>
                <a:latin typeface="Arial" panose="020B0604020202020204" pitchFamily="34" charset="0"/>
              </a:defRPr>
            </a:lvl9pPr>
          </a:lstStyle>
          <a:p>
            <a:pPr algn="r"/>
            <a:r>
              <a:rPr lang="en-US" altLang="en-US" sz="1400" b="1" i="1">
                <a:solidFill>
                  <a:srgbClr val="7030A0"/>
                </a:solidFill>
              </a:rPr>
              <a:t>©️ Dr. Md. Golam Rashed, Assoc. Professor, Dept. of ICE, RU</a:t>
            </a:r>
          </a:p>
        </p:txBody>
      </p:sp>
      <p:grpSp>
        <p:nvGrpSpPr>
          <p:cNvPr id="8" name="Group 7"/>
          <p:cNvGrpSpPr/>
          <p:nvPr/>
        </p:nvGrpSpPr>
        <p:grpSpPr>
          <a:xfrm>
            <a:off x="8338785" y="53502"/>
            <a:ext cx="982638" cy="783280"/>
            <a:chOff x="8243249" y="53502"/>
            <a:chExt cx="982638" cy="783280"/>
          </a:xfrm>
        </p:grpSpPr>
        <p:sp>
          <p:nvSpPr>
            <p:cNvPr id="9" name="TextBox 8"/>
            <p:cNvSpPr txBox="1"/>
            <p:nvPr/>
          </p:nvSpPr>
          <p:spPr>
            <a:xfrm>
              <a:off x="8243249" y="529005"/>
              <a:ext cx="982638" cy="307777"/>
            </a:xfrm>
            <a:prstGeom prst="rect">
              <a:avLst/>
            </a:prstGeom>
            <a:noFill/>
          </p:spPr>
          <p:txBody>
            <a:bodyPr wrap="square" rtlCol="0">
              <a:spAutoFit/>
            </a:bodyPr>
            <a:lstStyle/>
            <a:p>
              <a:r>
                <a:rPr lang="en-US" sz="1400" b="1" dirty="0"/>
                <a:t>CSE 2103</a:t>
              </a:r>
            </a:p>
          </p:txBody>
        </p:sp>
        <p:pic>
          <p:nvPicPr>
            <p:cNvPr id="10" name="Picture 9"/>
            <p:cNvPicPr>
              <a:picLocks noChangeAspect="1"/>
            </p:cNvPicPr>
            <p:nvPr/>
          </p:nvPicPr>
          <p:blipFill rotWithShape="1">
            <a:blip r:embed="rId4"/>
            <a:srcRect l="20378" t="12438" r="20398" b="35343"/>
            <a:stretch/>
          </p:blipFill>
          <p:spPr>
            <a:xfrm>
              <a:off x="8366079" y="53502"/>
              <a:ext cx="600501" cy="529474"/>
            </a:xfrm>
            <a:prstGeom prst="rect">
              <a:avLst/>
            </a:prstGeom>
          </p:spPr>
        </p:pic>
      </p:grpSp>
    </p:spTree>
    <p:extLst>
      <p:ext uri="{BB962C8B-B14F-4D97-AF65-F5344CB8AC3E}">
        <p14:creationId xmlns:p14="http://schemas.microsoft.com/office/powerpoint/2010/main" val="157012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3726180" y="1146224"/>
            <a:ext cx="4137660" cy="923330"/>
          </a:xfrm>
          <a:prstGeom prst="rect">
            <a:avLst/>
          </a:prstGeom>
          <a:noFill/>
        </p:spPr>
        <p:txBody>
          <a:bodyPr wrap="square" rtlCol="0">
            <a:spAutoFit/>
          </a:bodyPr>
          <a:lstStyle/>
          <a:p>
            <a:r>
              <a:rPr lang="en-US" sz="5400" dirty="0"/>
              <a:t>120</a:t>
            </a:r>
          </a:p>
        </p:txBody>
      </p:sp>
      <p:sp>
        <p:nvSpPr>
          <p:cNvPr id="10" name="TextBox 9"/>
          <p:cNvSpPr txBox="1"/>
          <p:nvPr/>
        </p:nvSpPr>
        <p:spPr>
          <a:xfrm>
            <a:off x="3787140" y="2121584"/>
            <a:ext cx="4137660" cy="923330"/>
          </a:xfrm>
          <a:prstGeom prst="rect">
            <a:avLst/>
          </a:prstGeom>
          <a:noFill/>
        </p:spPr>
        <p:txBody>
          <a:bodyPr wrap="square" rtlCol="0">
            <a:spAutoFit/>
          </a:bodyPr>
          <a:lstStyle/>
          <a:p>
            <a:r>
              <a:rPr lang="en-US" sz="5400"/>
              <a:t>75</a:t>
            </a:r>
            <a:endParaRPr lang="en-US" sz="5400" dirty="0"/>
          </a:p>
        </p:txBody>
      </p:sp>
      <p:sp>
        <p:nvSpPr>
          <p:cNvPr id="11" name="TextBox 10"/>
          <p:cNvSpPr txBox="1"/>
          <p:nvPr/>
        </p:nvSpPr>
        <p:spPr>
          <a:xfrm>
            <a:off x="3779520" y="3051224"/>
            <a:ext cx="4137660" cy="923330"/>
          </a:xfrm>
          <a:prstGeom prst="rect">
            <a:avLst/>
          </a:prstGeom>
          <a:noFill/>
        </p:spPr>
        <p:txBody>
          <a:bodyPr wrap="square" rtlCol="0">
            <a:spAutoFit/>
          </a:bodyPr>
          <a:lstStyle/>
          <a:p>
            <a:r>
              <a:rPr lang="en-US" sz="5400" dirty="0"/>
              <a:t>55</a:t>
            </a:r>
          </a:p>
        </p:txBody>
      </p:sp>
      <p:sp>
        <p:nvSpPr>
          <p:cNvPr id="12" name="TextBox 11"/>
          <p:cNvSpPr txBox="1"/>
          <p:nvPr/>
        </p:nvSpPr>
        <p:spPr>
          <a:xfrm>
            <a:off x="1512570" y="3877339"/>
            <a:ext cx="5943600" cy="923330"/>
          </a:xfrm>
          <a:prstGeom prst="rect">
            <a:avLst/>
          </a:prstGeom>
          <a:noFill/>
        </p:spPr>
        <p:txBody>
          <a:bodyPr wrap="square" rtlCol="0">
            <a:spAutoFit/>
          </a:bodyPr>
          <a:lstStyle/>
          <a:p>
            <a:r>
              <a:rPr lang="en-US" sz="5400" dirty="0"/>
              <a:t>Seymour </a:t>
            </a:r>
            <a:r>
              <a:rPr lang="en-US" sz="5400" dirty="0" err="1"/>
              <a:t>Lipschutz</a:t>
            </a:r>
            <a:endParaRPr lang="en-US" sz="5400" dirty="0"/>
          </a:p>
        </p:txBody>
      </p:sp>
      <p:grpSp>
        <p:nvGrpSpPr>
          <p:cNvPr id="15" name="Group 14"/>
          <p:cNvGrpSpPr/>
          <p:nvPr/>
        </p:nvGrpSpPr>
        <p:grpSpPr>
          <a:xfrm>
            <a:off x="8338785" y="53502"/>
            <a:ext cx="982638" cy="783280"/>
            <a:chOff x="8243249" y="53502"/>
            <a:chExt cx="982638" cy="783280"/>
          </a:xfrm>
        </p:grpSpPr>
        <p:sp>
          <p:nvSpPr>
            <p:cNvPr id="16" name="TextBox 15"/>
            <p:cNvSpPr txBox="1"/>
            <p:nvPr/>
          </p:nvSpPr>
          <p:spPr>
            <a:xfrm>
              <a:off x="8243249" y="529005"/>
              <a:ext cx="982638" cy="307777"/>
            </a:xfrm>
            <a:prstGeom prst="rect">
              <a:avLst/>
            </a:prstGeom>
            <a:noFill/>
          </p:spPr>
          <p:txBody>
            <a:bodyPr wrap="square" rtlCol="0">
              <a:spAutoFit/>
            </a:bodyPr>
            <a:lstStyle/>
            <a:p>
              <a:r>
                <a:rPr lang="en-US" sz="1400" b="1" dirty="0"/>
                <a:t>CSE 2103</a:t>
              </a:r>
            </a:p>
          </p:txBody>
        </p:sp>
        <p:pic>
          <p:nvPicPr>
            <p:cNvPr id="17" name="Picture 16"/>
            <p:cNvPicPr>
              <a:picLocks noChangeAspect="1"/>
            </p:cNvPicPr>
            <p:nvPr/>
          </p:nvPicPr>
          <p:blipFill rotWithShape="1">
            <a:blip r:embed="rId2"/>
            <a:srcRect l="20378" t="12438" r="20398" b="35343"/>
            <a:stretch/>
          </p:blipFill>
          <p:spPr>
            <a:xfrm>
              <a:off x="8366079" y="53502"/>
              <a:ext cx="600501" cy="529474"/>
            </a:xfrm>
            <a:prstGeom prst="rect">
              <a:avLst/>
            </a:prstGeom>
          </p:spPr>
        </p:pic>
      </p:grpSp>
    </p:spTree>
    <p:extLst>
      <p:ext uri="{BB962C8B-B14F-4D97-AF65-F5344CB8AC3E}">
        <p14:creationId xmlns:p14="http://schemas.microsoft.com/office/powerpoint/2010/main" val="12557187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381339" y="46239"/>
            <a:ext cx="4793673" cy="2215991"/>
          </a:xfrm>
          <a:prstGeom prst="rect">
            <a:avLst/>
          </a:prstGeom>
          <a:noFill/>
        </p:spPr>
        <p:txBody>
          <a:bodyPr wrap="square" rtlCol="0">
            <a:spAutoFit/>
          </a:bodyPr>
          <a:lstStyle/>
          <a:p>
            <a:pPr algn="ctr"/>
            <a:r>
              <a:rPr lang="en-US" sz="13800">
                <a:solidFill>
                  <a:srgbClr val="FF0000"/>
                </a:solidFill>
              </a:rPr>
              <a:t>?</a:t>
            </a:r>
            <a:endParaRPr lang="en-US" sz="13800" dirty="0">
              <a:solidFill>
                <a:srgbClr val="FF0000"/>
              </a:solidFill>
            </a:endParaRPr>
          </a:p>
        </p:txBody>
      </p:sp>
      <p:sp>
        <p:nvSpPr>
          <p:cNvPr id="6" name="TextBox 5"/>
          <p:cNvSpPr txBox="1"/>
          <p:nvPr/>
        </p:nvSpPr>
        <p:spPr>
          <a:xfrm>
            <a:off x="24194" y="2327911"/>
            <a:ext cx="8710374" cy="1815882"/>
          </a:xfrm>
          <a:prstGeom prst="rect">
            <a:avLst/>
          </a:prstGeom>
          <a:noFill/>
        </p:spPr>
        <p:txBody>
          <a:bodyPr wrap="square" rtlCol="0">
            <a:spAutoFit/>
          </a:bodyPr>
          <a:lstStyle/>
          <a:p>
            <a:pPr marL="457200" indent="-457200">
              <a:buFont typeface="Wingdings" charset="2"/>
              <a:buChar char="ü"/>
            </a:pPr>
            <a:r>
              <a:rPr lang="en-US" sz="2800" dirty="0">
                <a:solidFill>
                  <a:srgbClr val="0000CC"/>
                </a:solidFill>
              </a:rPr>
              <a:t>Data are simple values or set of values.</a:t>
            </a:r>
          </a:p>
          <a:p>
            <a:pPr marL="457200" indent="-457200">
              <a:buFont typeface="Wingdings" charset="2"/>
              <a:buChar char="ü"/>
            </a:pPr>
            <a:r>
              <a:rPr lang="en-US" sz="2800" dirty="0">
                <a:solidFill>
                  <a:srgbClr val="0000CC"/>
                </a:solidFill>
              </a:rPr>
              <a:t> </a:t>
            </a:r>
            <a:r>
              <a:rPr lang="en-US" sz="2800" dirty="0">
                <a:solidFill>
                  <a:schemeClr val="accent6"/>
                </a:solidFill>
              </a:rPr>
              <a:t>Data item </a:t>
            </a:r>
            <a:r>
              <a:rPr lang="en-US" sz="2800" dirty="0">
                <a:solidFill>
                  <a:srgbClr val="0000CC"/>
                </a:solidFill>
              </a:rPr>
              <a:t>refers to a single unit of values</a:t>
            </a:r>
          </a:p>
          <a:p>
            <a:pPr marL="457200" indent="-457200">
              <a:buFont typeface="Wingdings" charset="2"/>
              <a:buChar char="ü"/>
            </a:pPr>
            <a:r>
              <a:rPr lang="en-US" sz="2800" dirty="0">
                <a:solidFill>
                  <a:srgbClr val="0000CC"/>
                </a:solidFill>
              </a:rPr>
              <a:t>Data items that are divided into sub-items are called group items.</a:t>
            </a:r>
          </a:p>
        </p:txBody>
      </p:sp>
      <p:pic>
        <p:nvPicPr>
          <p:cNvPr id="7" name="Picture 6"/>
          <p:cNvPicPr>
            <a:picLocks noChangeAspect="1"/>
          </p:cNvPicPr>
          <p:nvPr/>
        </p:nvPicPr>
        <p:blipFill>
          <a:blip r:embed="rId2" cstate="print"/>
          <a:stretch>
            <a:fillRect/>
          </a:stretch>
        </p:blipFill>
        <p:spPr>
          <a:xfrm>
            <a:off x="1625989" y="233516"/>
            <a:ext cx="3797300" cy="2133600"/>
          </a:xfrm>
          <a:prstGeom prst="rect">
            <a:avLst/>
          </a:prstGeom>
        </p:spPr>
      </p:pic>
      <p:sp>
        <p:nvSpPr>
          <p:cNvPr id="8" name="TextBox 7"/>
          <p:cNvSpPr txBox="1"/>
          <p:nvPr/>
        </p:nvSpPr>
        <p:spPr>
          <a:xfrm>
            <a:off x="249381" y="4143793"/>
            <a:ext cx="9144000" cy="2308324"/>
          </a:xfrm>
          <a:prstGeom prst="rect">
            <a:avLst/>
          </a:prstGeom>
          <a:noFill/>
        </p:spPr>
        <p:txBody>
          <a:bodyPr wrap="square" rtlCol="0">
            <a:spAutoFit/>
          </a:bodyPr>
          <a:lstStyle/>
          <a:p>
            <a:r>
              <a:rPr lang="en-US" sz="2400" dirty="0"/>
              <a:t>For example: </a:t>
            </a:r>
          </a:p>
          <a:p>
            <a:r>
              <a:rPr lang="en-US" sz="2400" dirty="0"/>
              <a:t>      An employee’s name may be divided into three sub item</a:t>
            </a:r>
            <a:r>
              <a:rPr lang="is-IS" sz="2400" dirty="0"/>
              <a:t>…..</a:t>
            </a:r>
          </a:p>
          <a:p>
            <a:pPr marL="457200" indent="66675">
              <a:buFont typeface="Wingdings" charset="2"/>
              <a:buChar char="v"/>
            </a:pPr>
            <a:r>
              <a:rPr lang="is-IS" sz="2400" dirty="0"/>
              <a:t> First name</a:t>
            </a:r>
          </a:p>
          <a:p>
            <a:pPr marL="457200" indent="66675">
              <a:buFont typeface="Wingdings" charset="2"/>
              <a:buChar char="v"/>
            </a:pPr>
            <a:r>
              <a:rPr lang="is-IS" sz="2400" dirty="0"/>
              <a:t>Middle name</a:t>
            </a:r>
          </a:p>
          <a:p>
            <a:pPr marL="457200" indent="66675">
              <a:buFont typeface="Wingdings" charset="2"/>
              <a:buChar char="v"/>
            </a:pPr>
            <a:r>
              <a:rPr lang="is-IS" sz="2400" dirty="0"/>
              <a:t>Last Name</a:t>
            </a:r>
            <a:endParaRPr lang="en-US" sz="2400" dirty="0"/>
          </a:p>
          <a:p>
            <a:pPr marL="68263"/>
            <a:r>
              <a:rPr lang="en-US" sz="2400" dirty="0">
                <a:solidFill>
                  <a:schemeClr val="accent6"/>
                </a:solidFill>
              </a:rPr>
              <a:t>But, NID number would be normally be treated as a single item</a:t>
            </a:r>
            <a:endParaRPr lang="is-IS" sz="2400" dirty="0">
              <a:solidFill>
                <a:schemeClr val="accent6"/>
              </a:solidFill>
            </a:endParaRPr>
          </a:p>
        </p:txBody>
      </p:sp>
      <p:grpSp>
        <p:nvGrpSpPr>
          <p:cNvPr id="9" name="Group 8"/>
          <p:cNvGrpSpPr/>
          <p:nvPr/>
        </p:nvGrpSpPr>
        <p:grpSpPr>
          <a:xfrm>
            <a:off x="8338785" y="53502"/>
            <a:ext cx="982638" cy="783280"/>
            <a:chOff x="8243249" y="53502"/>
            <a:chExt cx="982638" cy="783280"/>
          </a:xfrm>
        </p:grpSpPr>
        <p:sp>
          <p:nvSpPr>
            <p:cNvPr id="10" name="TextBox 9"/>
            <p:cNvSpPr txBox="1"/>
            <p:nvPr/>
          </p:nvSpPr>
          <p:spPr>
            <a:xfrm>
              <a:off x="8243249" y="529005"/>
              <a:ext cx="982638" cy="307777"/>
            </a:xfrm>
            <a:prstGeom prst="rect">
              <a:avLst/>
            </a:prstGeom>
            <a:noFill/>
          </p:spPr>
          <p:txBody>
            <a:bodyPr wrap="square" rtlCol="0">
              <a:spAutoFit/>
            </a:bodyPr>
            <a:lstStyle/>
            <a:p>
              <a:r>
                <a:rPr lang="en-US" sz="1400" b="1" dirty="0"/>
                <a:t>CSE 2103</a:t>
              </a:r>
            </a:p>
          </p:txBody>
        </p:sp>
        <p:pic>
          <p:nvPicPr>
            <p:cNvPr id="11" name="Picture 10"/>
            <p:cNvPicPr>
              <a:picLocks noChangeAspect="1"/>
            </p:cNvPicPr>
            <p:nvPr/>
          </p:nvPicPr>
          <p:blipFill rotWithShape="1">
            <a:blip r:embed="rId3"/>
            <a:srcRect l="20378" t="12438" r="20398" b="35343"/>
            <a:stretch/>
          </p:blipFill>
          <p:spPr>
            <a:xfrm>
              <a:off x="8366079" y="53502"/>
              <a:ext cx="600501" cy="529474"/>
            </a:xfrm>
            <a:prstGeom prst="rect">
              <a:avLst/>
            </a:prstGeom>
          </p:spPr>
        </p:pic>
      </p:grpSp>
    </p:spTree>
    <p:extLst>
      <p:ext uri="{BB962C8B-B14F-4D97-AF65-F5344CB8AC3E}">
        <p14:creationId xmlns:p14="http://schemas.microsoft.com/office/powerpoint/2010/main" val="1295130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0-#ppt_w/2"/>
                                          </p:val>
                                        </p:tav>
                                        <p:tav tm="100000">
                                          <p:val>
                                            <p:strVal val="#ppt_x"/>
                                          </p:val>
                                        </p:tav>
                                      </p:tavLst>
                                    </p:anim>
                                    <p:anim calcmode="lin" valueType="num">
                                      <p:cBhvr additive="base">
                                        <p:cTn id="14"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1" nodeType="clickEffect">
                                  <p:stCondLst>
                                    <p:cond delay="0"/>
                                  </p:stCondLst>
                                  <p:childTnLst>
                                    <p:set>
                                      <p:cBhvr>
                                        <p:cTn id="18" dur="1" fill="hold">
                                          <p:stCondLst>
                                            <p:cond delay="0"/>
                                          </p:stCondLst>
                                        </p:cTn>
                                        <p:tgtEl>
                                          <p:spTgt spid="8">
                                            <p:txEl>
                                              <p:pRg st="0" end="0"/>
                                            </p:txEl>
                                          </p:spTgt>
                                        </p:tgtEl>
                                        <p:attrNameLst>
                                          <p:attrName>style.visibility</p:attrName>
                                        </p:attrNameLst>
                                      </p:cBhvr>
                                      <p:to>
                                        <p:strVal val="visible"/>
                                      </p:to>
                                    </p:set>
                                    <p:anim calcmode="lin" valueType="num">
                                      <p:cBhvr additive="base">
                                        <p:cTn id="19" dur="500" fill="hold"/>
                                        <p:tgtEl>
                                          <p:spTgt spid="8">
                                            <p:txEl>
                                              <p:pRg st="0" end="0"/>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8">
                                            <p:txEl>
                                              <p:pRg st="0" end="0"/>
                                            </p:txEl>
                                          </p:spTgt>
                                        </p:tgtEl>
                                        <p:attrNameLst>
                                          <p:attrName>ppt_y</p:attrName>
                                        </p:attrNameLst>
                                      </p:cBhvr>
                                      <p:tavLst>
                                        <p:tav tm="0">
                                          <p:val>
                                            <p:strVal val="#ppt_y"/>
                                          </p:val>
                                        </p:tav>
                                        <p:tav tm="100000">
                                          <p:val>
                                            <p:strVal val="#ppt_y"/>
                                          </p:val>
                                        </p:tav>
                                      </p:tavLst>
                                    </p:anim>
                                  </p:childTnLst>
                                </p:cTn>
                              </p:par>
                              <p:par>
                                <p:cTn id="21" presetID="2" presetClass="entr" presetSubtype="8" fill="hold" grpId="1" nodeType="withEffect">
                                  <p:stCondLst>
                                    <p:cond delay="0"/>
                                  </p:stCondLst>
                                  <p:childTnLst>
                                    <p:set>
                                      <p:cBhvr>
                                        <p:cTn id="22" dur="1" fill="hold">
                                          <p:stCondLst>
                                            <p:cond delay="0"/>
                                          </p:stCondLst>
                                        </p:cTn>
                                        <p:tgtEl>
                                          <p:spTgt spid="8">
                                            <p:txEl>
                                              <p:pRg st="1" end="1"/>
                                            </p:txEl>
                                          </p:spTgt>
                                        </p:tgtEl>
                                        <p:attrNameLst>
                                          <p:attrName>style.visibility</p:attrName>
                                        </p:attrNameLst>
                                      </p:cBhvr>
                                      <p:to>
                                        <p:strVal val="visible"/>
                                      </p:to>
                                    </p:set>
                                    <p:anim calcmode="lin" valueType="num">
                                      <p:cBhvr additive="base">
                                        <p:cTn id="23" dur="500" fill="hold"/>
                                        <p:tgtEl>
                                          <p:spTgt spid="8">
                                            <p:txEl>
                                              <p:pRg st="1" end="1"/>
                                            </p:txEl>
                                          </p:spTgt>
                                        </p:tgtEl>
                                        <p:attrNameLst>
                                          <p:attrName>ppt_x</p:attrName>
                                        </p:attrNameLst>
                                      </p:cBhvr>
                                      <p:tavLst>
                                        <p:tav tm="0">
                                          <p:val>
                                            <p:strVal val="0-#ppt_w/2"/>
                                          </p:val>
                                        </p:tav>
                                        <p:tav tm="100000">
                                          <p:val>
                                            <p:strVal val="#ppt_x"/>
                                          </p:val>
                                        </p:tav>
                                      </p:tavLst>
                                    </p:anim>
                                    <p:anim calcmode="lin" valueType="num">
                                      <p:cBhvr additive="base">
                                        <p:cTn id="24" dur="500" fill="hold"/>
                                        <p:tgtEl>
                                          <p:spTgt spid="8">
                                            <p:txEl>
                                              <p:pRg st="1" end="1"/>
                                            </p:txEl>
                                          </p:spTgt>
                                        </p:tgtEl>
                                        <p:attrNameLst>
                                          <p:attrName>ppt_y</p:attrName>
                                        </p:attrNameLst>
                                      </p:cBhvr>
                                      <p:tavLst>
                                        <p:tav tm="0">
                                          <p:val>
                                            <p:strVal val="#ppt_y"/>
                                          </p:val>
                                        </p:tav>
                                        <p:tav tm="100000">
                                          <p:val>
                                            <p:strVal val="#ppt_y"/>
                                          </p:val>
                                        </p:tav>
                                      </p:tavLst>
                                    </p:anim>
                                  </p:childTnLst>
                                </p:cTn>
                              </p:par>
                              <p:par>
                                <p:cTn id="25" presetID="2" presetClass="entr" presetSubtype="8" fill="hold" grpId="1" nodeType="withEffect">
                                  <p:stCondLst>
                                    <p:cond delay="0"/>
                                  </p:stCondLst>
                                  <p:childTnLst>
                                    <p:set>
                                      <p:cBhvr>
                                        <p:cTn id="26" dur="1" fill="hold">
                                          <p:stCondLst>
                                            <p:cond delay="0"/>
                                          </p:stCondLst>
                                        </p:cTn>
                                        <p:tgtEl>
                                          <p:spTgt spid="8">
                                            <p:txEl>
                                              <p:pRg st="2" end="2"/>
                                            </p:txEl>
                                          </p:spTgt>
                                        </p:tgtEl>
                                        <p:attrNameLst>
                                          <p:attrName>style.visibility</p:attrName>
                                        </p:attrNameLst>
                                      </p:cBhvr>
                                      <p:to>
                                        <p:strVal val="visible"/>
                                      </p:to>
                                    </p:set>
                                    <p:anim calcmode="lin" valueType="num">
                                      <p:cBhvr additive="base">
                                        <p:cTn id="27" dur="500" fill="hold"/>
                                        <p:tgtEl>
                                          <p:spTgt spid="8">
                                            <p:txEl>
                                              <p:pRg st="2" end="2"/>
                                            </p:txEl>
                                          </p:spTgt>
                                        </p:tgtEl>
                                        <p:attrNameLst>
                                          <p:attrName>ppt_x</p:attrName>
                                        </p:attrNameLst>
                                      </p:cBhvr>
                                      <p:tavLst>
                                        <p:tav tm="0">
                                          <p:val>
                                            <p:strVal val="0-#ppt_w/2"/>
                                          </p:val>
                                        </p:tav>
                                        <p:tav tm="100000">
                                          <p:val>
                                            <p:strVal val="#ppt_x"/>
                                          </p:val>
                                        </p:tav>
                                      </p:tavLst>
                                    </p:anim>
                                    <p:anim calcmode="lin" valueType="num">
                                      <p:cBhvr additive="base">
                                        <p:cTn id="28" dur="500" fill="hold"/>
                                        <p:tgtEl>
                                          <p:spTgt spid="8">
                                            <p:txEl>
                                              <p:pRg st="2" end="2"/>
                                            </p:txEl>
                                          </p:spTgt>
                                        </p:tgtEl>
                                        <p:attrNameLst>
                                          <p:attrName>ppt_y</p:attrName>
                                        </p:attrNameLst>
                                      </p:cBhvr>
                                      <p:tavLst>
                                        <p:tav tm="0">
                                          <p:val>
                                            <p:strVal val="#ppt_y"/>
                                          </p:val>
                                        </p:tav>
                                        <p:tav tm="100000">
                                          <p:val>
                                            <p:strVal val="#ppt_y"/>
                                          </p:val>
                                        </p:tav>
                                      </p:tavLst>
                                    </p:anim>
                                  </p:childTnLst>
                                </p:cTn>
                              </p:par>
                              <p:par>
                                <p:cTn id="29" presetID="2" presetClass="entr" presetSubtype="8" fill="hold" grpId="1" nodeType="withEffect">
                                  <p:stCondLst>
                                    <p:cond delay="0"/>
                                  </p:stCondLst>
                                  <p:childTnLst>
                                    <p:set>
                                      <p:cBhvr>
                                        <p:cTn id="30" dur="1" fill="hold">
                                          <p:stCondLst>
                                            <p:cond delay="0"/>
                                          </p:stCondLst>
                                        </p:cTn>
                                        <p:tgtEl>
                                          <p:spTgt spid="8">
                                            <p:txEl>
                                              <p:pRg st="3" end="3"/>
                                            </p:txEl>
                                          </p:spTgt>
                                        </p:tgtEl>
                                        <p:attrNameLst>
                                          <p:attrName>style.visibility</p:attrName>
                                        </p:attrNameLst>
                                      </p:cBhvr>
                                      <p:to>
                                        <p:strVal val="visible"/>
                                      </p:to>
                                    </p:set>
                                    <p:anim calcmode="lin" valueType="num">
                                      <p:cBhvr additive="base">
                                        <p:cTn id="31" dur="500" fill="hold"/>
                                        <p:tgtEl>
                                          <p:spTgt spid="8">
                                            <p:txEl>
                                              <p:pRg st="3" end="3"/>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8">
                                            <p:txEl>
                                              <p:pRg st="3" end="3"/>
                                            </p:txEl>
                                          </p:spTgt>
                                        </p:tgtEl>
                                        <p:attrNameLst>
                                          <p:attrName>ppt_y</p:attrName>
                                        </p:attrNameLst>
                                      </p:cBhvr>
                                      <p:tavLst>
                                        <p:tav tm="0">
                                          <p:val>
                                            <p:strVal val="#ppt_y"/>
                                          </p:val>
                                        </p:tav>
                                        <p:tav tm="100000">
                                          <p:val>
                                            <p:strVal val="#ppt_y"/>
                                          </p:val>
                                        </p:tav>
                                      </p:tavLst>
                                    </p:anim>
                                  </p:childTnLst>
                                </p:cTn>
                              </p:par>
                              <p:par>
                                <p:cTn id="33" presetID="2" presetClass="entr" presetSubtype="8" fill="hold" grpId="1" nodeType="withEffect">
                                  <p:stCondLst>
                                    <p:cond delay="0"/>
                                  </p:stCondLst>
                                  <p:childTnLst>
                                    <p:set>
                                      <p:cBhvr>
                                        <p:cTn id="34" dur="1" fill="hold">
                                          <p:stCondLst>
                                            <p:cond delay="0"/>
                                          </p:stCondLst>
                                        </p:cTn>
                                        <p:tgtEl>
                                          <p:spTgt spid="8">
                                            <p:txEl>
                                              <p:pRg st="4" end="4"/>
                                            </p:txEl>
                                          </p:spTgt>
                                        </p:tgtEl>
                                        <p:attrNameLst>
                                          <p:attrName>style.visibility</p:attrName>
                                        </p:attrNameLst>
                                      </p:cBhvr>
                                      <p:to>
                                        <p:strVal val="visible"/>
                                      </p:to>
                                    </p:set>
                                    <p:anim calcmode="lin" valueType="num">
                                      <p:cBhvr additive="base">
                                        <p:cTn id="35" dur="500" fill="hold"/>
                                        <p:tgtEl>
                                          <p:spTgt spid="8">
                                            <p:txEl>
                                              <p:pRg st="4" end="4"/>
                                            </p:txEl>
                                          </p:spTgt>
                                        </p:tgtEl>
                                        <p:attrNameLst>
                                          <p:attrName>ppt_x</p:attrName>
                                        </p:attrNameLst>
                                      </p:cBhvr>
                                      <p:tavLst>
                                        <p:tav tm="0">
                                          <p:val>
                                            <p:strVal val="0-#ppt_w/2"/>
                                          </p:val>
                                        </p:tav>
                                        <p:tav tm="100000">
                                          <p:val>
                                            <p:strVal val="#ppt_x"/>
                                          </p:val>
                                        </p:tav>
                                      </p:tavLst>
                                    </p:anim>
                                    <p:anim calcmode="lin" valueType="num">
                                      <p:cBhvr additive="base">
                                        <p:cTn id="36" dur="500" fill="hold"/>
                                        <p:tgtEl>
                                          <p:spTgt spid="8">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nodeType="clickEffect">
                                  <p:stCondLst>
                                    <p:cond delay="0"/>
                                  </p:stCondLst>
                                  <p:childTnLst>
                                    <p:set>
                                      <p:cBhvr>
                                        <p:cTn id="40" dur="1" fill="hold">
                                          <p:stCondLst>
                                            <p:cond delay="0"/>
                                          </p:stCondLst>
                                        </p:cTn>
                                        <p:tgtEl>
                                          <p:spTgt spid="8">
                                            <p:txEl>
                                              <p:pRg st="5" end="5"/>
                                            </p:txEl>
                                          </p:spTgt>
                                        </p:tgtEl>
                                        <p:attrNameLst>
                                          <p:attrName>style.visibility</p:attrName>
                                        </p:attrNameLst>
                                      </p:cBhvr>
                                      <p:to>
                                        <p:strVal val="visible"/>
                                      </p:to>
                                    </p:set>
                                    <p:anim calcmode="lin" valueType="num">
                                      <p:cBhvr additive="base">
                                        <p:cTn id="41" dur="500" fill="hold"/>
                                        <p:tgtEl>
                                          <p:spTgt spid="8">
                                            <p:txEl>
                                              <p:pRg st="5" end="5"/>
                                            </p:txEl>
                                          </p:spTgt>
                                        </p:tgtEl>
                                        <p:attrNameLst>
                                          <p:attrName>ppt_x</p:attrName>
                                        </p:attrNameLst>
                                      </p:cBhvr>
                                      <p:tavLst>
                                        <p:tav tm="0">
                                          <p:val>
                                            <p:strVal val="0-#ppt_w/2"/>
                                          </p:val>
                                        </p:tav>
                                        <p:tav tm="100000">
                                          <p:val>
                                            <p:strVal val="#ppt_x"/>
                                          </p:val>
                                        </p:tav>
                                      </p:tavLst>
                                    </p:anim>
                                    <p:anim calcmode="lin" valueType="num">
                                      <p:cBhvr additive="base">
                                        <p:cTn id="42" dur="500" fill="hold"/>
                                        <p:tgtEl>
                                          <p:spTgt spid="8">
                                            <p:txEl>
                                              <p:pRg st="5" end="5"/>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8" grpId="1" uiExpand="1" build="allAtOnce"/>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1146810" y="1011769"/>
            <a:ext cx="5482590" cy="923330"/>
          </a:xfrm>
          <a:prstGeom prst="rect">
            <a:avLst/>
          </a:prstGeom>
          <a:noFill/>
        </p:spPr>
        <p:txBody>
          <a:bodyPr wrap="square" rtlCol="0">
            <a:spAutoFit/>
          </a:bodyPr>
          <a:lstStyle/>
          <a:p>
            <a:r>
              <a:rPr lang="en-US" sz="5400" dirty="0"/>
              <a:t>120 km in distance</a:t>
            </a:r>
          </a:p>
        </p:txBody>
      </p:sp>
      <p:sp>
        <p:nvSpPr>
          <p:cNvPr id="10" name="TextBox 9"/>
          <p:cNvSpPr txBox="1"/>
          <p:nvPr/>
        </p:nvSpPr>
        <p:spPr>
          <a:xfrm>
            <a:off x="1169327" y="2079287"/>
            <a:ext cx="5220384" cy="923330"/>
          </a:xfrm>
          <a:prstGeom prst="rect">
            <a:avLst/>
          </a:prstGeom>
          <a:noFill/>
        </p:spPr>
        <p:txBody>
          <a:bodyPr wrap="square" rtlCol="0">
            <a:spAutoFit/>
          </a:bodyPr>
          <a:lstStyle/>
          <a:p>
            <a:r>
              <a:rPr lang="en-US" sz="5400" dirty="0"/>
              <a:t>75 </a:t>
            </a:r>
            <a:r>
              <a:rPr lang="en-US" sz="5400" dirty="0" err="1"/>
              <a:t>kgs</a:t>
            </a:r>
            <a:r>
              <a:rPr lang="en-US" sz="5400" dirty="0"/>
              <a:t> in weight</a:t>
            </a:r>
          </a:p>
        </p:txBody>
      </p:sp>
      <p:sp>
        <p:nvSpPr>
          <p:cNvPr id="11" name="TextBox 10"/>
          <p:cNvSpPr txBox="1"/>
          <p:nvPr/>
        </p:nvSpPr>
        <p:spPr>
          <a:xfrm>
            <a:off x="1146810" y="3023644"/>
            <a:ext cx="4613855" cy="923330"/>
          </a:xfrm>
          <a:prstGeom prst="rect">
            <a:avLst/>
          </a:prstGeom>
          <a:noFill/>
        </p:spPr>
        <p:txBody>
          <a:bodyPr wrap="square" rtlCol="0">
            <a:spAutoFit/>
          </a:bodyPr>
          <a:lstStyle/>
          <a:p>
            <a:r>
              <a:rPr lang="en-US" sz="5400" dirty="0"/>
              <a:t>55 cm </a:t>
            </a:r>
            <a:r>
              <a:rPr lang="en-US" sz="5400"/>
              <a:t>in height</a:t>
            </a:r>
            <a:endParaRPr lang="en-US" sz="5400" dirty="0"/>
          </a:p>
        </p:txBody>
      </p:sp>
      <p:sp>
        <p:nvSpPr>
          <p:cNvPr id="12" name="TextBox 11"/>
          <p:cNvSpPr txBox="1"/>
          <p:nvPr/>
        </p:nvSpPr>
        <p:spPr>
          <a:xfrm>
            <a:off x="1169326" y="4112189"/>
            <a:ext cx="7838197" cy="923330"/>
          </a:xfrm>
          <a:prstGeom prst="rect">
            <a:avLst/>
          </a:prstGeom>
          <a:noFill/>
        </p:spPr>
        <p:txBody>
          <a:bodyPr wrap="square" rtlCol="0">
            <a:spAutoFit/>
          </a:bodyPr>
          <a:lstStyle/>
          <a:p>
            <a:r>
              <a:rPr lang="en-US" sz="5400" dirty="0"/>
              <a:t>Writer: Seymour </a:t>
            </a:r>
            <a:r>
              <a:rPr lang="en-US" sz="5400" dirty="0" err="1"/>
              <a:t>Lipschutz</a:t>
            </a:r>
            <a:endParaRPr lang="en-US" sz="5400" dirty="0"/>
          </a:p>
        </p:txBody>
      </p:sp>
      <p:grpSp>
        <p:nvGrpSpPr>
          <p:cNvPr id="15" name="Group 14"/>
          <p:cNvGrpSpPr/>
          <p:nvPr/>
        </p:nvGrpSpPr>
        <p:grpSpPr>
          <a:xfrm>
            <a:off x="8338785" y="53502"/>
            <a:ext cx="982638" cy="783280"/>
            <a:chOff x="8243249" y="53502"/>
            <a:chExt cx="982638" cy="783280"/>
          </a:xfrm>
        </p:grpSpPr>
        <p:sp>
          <p:nvSpPr>
            <p:cNvPr id="16" name="TextBox 15"/>
            <p:cNvSpPr txBox="1"/>
            <p:nvPr/>
          </p:nvSpPr>
          <p:spPr>
            <a:xfrm>
              <a:off x="8243249" y="529005"/>
              <a:ext cx="982638" cy="307777"/>
            </a:xfrm>
            <a:prstGeom prst="rect">
              <a:avLst/>
            </a:prstGeom>
            <a:noFill/>
          </p:spPr>
          <p:txBody>
            <a:bodyPr wrap="square" rtlCol="0">
              <a:spAutoFit/>
            </a:bodyPr>
            <a:lstStyle/>
            <a:p>
              <a:r>
                <a:rPr lang="en-US" sz="1400" b="1" dirty="0"/>
                <a:t>CSE 2103</a:t>
              </a:r>
            </a:p>
          </p:txBody>
        </p:sp>
        <p:pic>
          <p:nvPicPr>
            <p:cNvPr id="17" name="Picture 16"/>
            <p:cNvPicPr>
              <a:picLocks noChangeAspect="1"/>
            </p:cNvPicPr>
            <p:nvPr/>
          </p:nvPicPr>
          <p:blipFill rotWithShape="1">
            <a:blip r:embed="rId2"/>
            <a:srcRect l="20378" t="12438" r="20398" b="35343"/>
            <a:stretch/>
          </p:blipFill>
          <p:spPr>
            <a:xfrm>
              <a:off x="8366079" y="53502"/>
              <a:ext cx="600501" cy="529474"/>
            </a:xfrm>
            <a:prstGeom prst="rect">
              <a:avLst/>
            </a:prstGeom>
          </p:spPr>
        </p:pic>
      </p:grpSp>
    </p:spTree>
    <p:extLst>
      <p:ext uri="{BB962C8B-B14F-4D97-AF65-F5344CB8AC3E}">
        <p14:creationId xmlns:p14="http://schemas.microsoft.com/office/powerpoint/2010/main" val="1662204132"/>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1107</TotalTime>
  <Words>3536</Words>
  <Application>Microsoft Office PowerPoint</Application>
  <PresentationFormat>On-screen Show (4:3)</PresentationFormat>
  <Paragraphs>458</Paragraphs>
  <Slides>54</Slides>
  <Notes>4</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54</vt:i4>
      </vt:variant>
    </vt:vector>
  </HeadingPairs>
  <TitlesOfParts>
    <vt:vector size="67" baseType="lpstr">
      <vt:lpstr>Arial</vt:lpstr>
      <vt:lpstr>Arial Black</vt:lpstr>
      <vt:lpstr>Arial Rounded MT Bold</vt:lpstr>
      <vt:lpstr>Calibri</vt:lpstr>
      <vt:lpstr>Calibri Light</vt:lpstr>
      <vt:lpstr>Consolas</vt:lpstr>
      <vt:lpstr>Courier New</vt:lpstr>
      <vt:lpstr>Lato</vt:lpstr>
      <vt:lpstr>Nirmala UI</vt:lpstr>
      <vt:lpstr>Nunito</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How to calculate Time Complexity ? </vt:lpstr>
      <vt:lpstr>Big O Notation</vt:lpstr>
      <vt:lpstr>  Common Time Complexity</vt:lpstr>
      <vt:lpstr>     Constant Time Complexity-O(1)</vt:lpstr>
      <vt:lpstr>Linear Time Complexity - O(N)</vt:lpstr>
      <vt:lpstr>Quadratic Time Complexity – O(N^2)</vt:lpstr>
      <vt:lpstr>Logarithmic Time Complexity – O(log 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user</dc:creator>
  <cp:lastModifiedBy>ABDULLAH ATIF</cp:lastModifiedBy>
  <cp:revision>141</cp:revision>
  <cp:lastPrinted>2025-01-12T08:47:37Z</cp:lastPrinted>
  <dcterms:created xsi:type="dcterms:W3CDTF">2016-12-28T08:52:04Z</dcterms:created>
  <dcterms:modified xsi:type="dcterms:W3CDTF">2025-01-28T15:25:18Z</dcterms:modified>
</cp:coreProperties>
</file>